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358" r:id="rId11"/>
    <p:sldId id="266" r:id="rId12"/>
    <p:sldId id="267" r:id="rId13"/>
    <p:sldId id="360" r:id="rId14"/>
    <p:sldId id="268" r:id="rId15"/>
    <p:sldId id="269" r:id="rId16"/>
    <p:sldId id="270" r:id="rId17"/>
    <p:sldId id="275" r:id="rId18"/>
    <p:sldId id="361" r:id="rId19"/>
    <p:sldId id="362" r:id="rId20"/>
    <p:sldId id="363" r:id="rId21"/>
    <p:sldId id="398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99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5" r:id="rId54"/>
    <p:sldId id="449" r:id="rId55"/>
    <p:sldId id="450" r:id="rId56"/>
    <p:sldId id="451" r:id="rId57"/>
    <p:sldId id="452" r:id="rId58"/>
    <p:sldId id="456" r:id="rId59"/>
    <p:sldId id="457" r:id="rId60"/>
    <p:sldId id="458" r:id="rId61"/>
    <p:sldId id="459" r:id="rId62"/>
    <p:sldId id="460" r:id="rId63"/>
    <p:sldId id="461" r:id="rId64"/>
    <p:sldId id="462" r:id="rId65"/>
    <p:sldId id="463" r:id="rId66"/>
    <p:sldId id="464" r:id="rId67"/>
    <p:sldId id="465" r:id="rId68"/>
    <p:sldId id="466" r:id="rId69"/>
    <p:sldId id="467" r:id="rId70"/>
    <p:sldId id="468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319" r:id="rId10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3"/>
    <a:srgbClr val="5A5F5E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 PACKAGE WRITING"/>
          <p:cNvSpPr txBox="1">
            <a:spLocks noGrp="1"/>
          </p:cNvSpPr>
          <p:nvPr>
            <p:ph type="ctrTitle"/>
          </p:nvPr>
        </p:nvSpPr>
        <p:spPr>
          <a:xfrm>
            <a:off x="666750" y="2876550"/>
            <a:ext cx="23050500" cy="4559300"/>
          </a:xfrm>
          <a:prstGeom prst="rect">
            <a:avLst/>
          </a:prstGeom>
        </p:spPr>
        <p:txBody>
          <a:bodyPr/>
          <a:lstStyle>
            <a:lvl1pPr>
              <a:defRPr sz="16000"/>
            </a:lvl1pPr>
          </a:lstStyle>
          <a:p>
            <a:r>
              <a:rPr dirty="0"/>
              <a:t>R PACKAGE WRITING</a:t>
            </a:r>
          </a:p>
        </p:txBody>
      </p:sp>
      <p:sp>
        <p:nvSpPr>
          <p:cNvPr id="120" name="Operationalizing your algorithms"/>
          <p:cNvSpPr txBox="1"/>
          <p:nvPr/>
        </p:nvSpPr>
        <p:spPr>
          <a:xfrm>
            <a:off x="6857172" y="7401351"/>
            <a:ext cx="1066965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r>
              <a:rPr dirty="0"/>
              <a:t>Operationalizing your algorithms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1BE717-BB74-4EFF-8768-342381A6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package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0369F-CF08-4259-8390-3F1BFB3543B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71955" y="3830603"/>
            <a:ext cx="22854165" cy="9462530"/>
          </a:xfrm>
        </p:spPr>
        <p:txBody>
          <a:bodyPr>
            <a:normAutofit lnSpcReduction="10000"/>
          </a:bodyPr>
          <a:lstStyle/>
          <a:p>
            <a:pPr>
              <a:spcBef>
                <a:spcPts val="3000"/>
              </a:spcBef>
            </a:pPr>
            <a:r>
              <a:rPr lang="en-US" dirty="0"/>
              <a:t>man/  			directory of documentation files for exported functions                                       					(becomes the help/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src/    			directory of compiled code (C++ / C / FORTRAN)                             					(becomes the libs/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data/  			directory of exported datasets (as .</a:t>
            </a:r>
            <a:r>
              <a:rPr lang="en-US" dirty="0" err="1"/>
              <a:t>Rdata</a:t>
            </a:r>
            <a:r>
              <a:rPr lang="en-US" dirty="0"/>
              <a:t> files)</a:t>
            </a:r>
          </a:p>
          <a:p>
            <a:pPr>
              <a:spcBef>
                <a:spcPts val="3000"/>
              </a:spcBef>
            </a:pPr>
            <a:r>
              <a:rPr lang="en-US" dirty="0"/>
              <a:t>examples/ 	directory stand-alone examples</a:t>
            </a:r>
          </a:p>
          <a:p>
            <a:pPr>
              <a:spcBef>
                <a:spcPts val="3000"/>
              </a:spcBef>
            </a:pPr>
            <a:r>
              <a:rPr lang="en-US" dirty="0"/>
              <a:t>vignettes/ 		directory of long-form documentation files or research papers  </a:t>
            </a:r>
          </a:p>
          <a:p>
            <a:pPr>
              <a:spcBef>
                <a:spcPts val="1800"/>
              </a:spcBef>
            </a:pPr>
            <a:r>
              <a:rPr lang="en-US" dirty="0"/>
              <a:t>tests/		 	directory of function tests</a:t>
            </a:r>
          </a:p>
          <a:p>
            <a:pPr>
              <a:spcBef>
                <a:spcPts val="1800"/>
              </a:spcBef>
            </a:pPr>
            <a:r>
              <a:rPr lang="en-US" dirty="0" err="1"/>
              <a:t>inst</a:t>
            </a:r>
            <a:r>
              <a:rPr lang="en-US" dirty="0"/>
              <a:t>/ 			directory of content not contained elsewhere                                                     					(everything moves up one-level after compilation)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187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reating your package metadata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Creating your package metadata</a:t>
            </a:r>
          </a:p>
        </p:txBody>
      </p:sp>
      <p:sp>
        <p:nvSpPr>
          <p:cNvPr id="169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DESCRIPTION </a:t>
            </a:r>
            <a:r>
              <a:rPr lang="en-US" dirty="0"/>
              <a:t>&amp; NAMESPACE </a:t>
            </a:r>
            <a:endParaRPr dirty="0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alphaModFix amt="25000"/>
          </a:blip>
          <a:srcRect l="17425" t="19121" r="19317" b="19121"/>
          <a:stretch>
            <a:fillRect/>
          </a:stretch>
        </p:blipFill>
        <p:spPr>
          <a:xfrm>
            <a:off x="15011265" y="4518934"/>
            <a:ext cx="7747300" cy="756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173" name="The DESCRIPTION file is important if you want to distribute your packag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Must be at the top of the package directory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Contains package metadata: </a:t>
            </a:r>
            <a:r>
              <a:rPr dirty="0"/>
              <a:t>title</a:t>
            </a:r>
            <a:r>
              <a:rPr lang="en-US" dirty="0"/>
              <a:t>, </a:t>
            </a:r>
            <a:r>
              <a:rPr dirty="0"/>
              <a:t>descri</a:t>
            </a:r>
            <a:r>
              <a:rPr lang="en-US" dirty="0"/>
              <a:t>ption, authors, current version number, etc.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Imports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</a:t>
            </a:r>
            <a:r>
              <a:rPr lang="en-US" dirty="0"/>
              <a:t>containing functions used by your package</a:t>
            </a:r>
            <a:r>
              <a:rPr dirty="0"/>
              <a:t>. These will be automatically installed</a:t>
            </a:r>
            <a:r>
              <a:rPr lang="en-US" dirty="0"/>
              <a:t> </a:t>
            </a:r>
            <a:r>
              <a:rPr dirty="0"/>
              <a:t>when your package is installed</a:t>
            </a:r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Suggests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that will make your set of functions more useful and effective, but aren't necessary</a:t>
            </a:r>
            <a:endParaRPr lang="en-US"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Depends: packages that provide a core capability to your package (these should be kept to a minimum) </a:t>
            </a:r>
            <a:endParaRPr dirty="0"/>
          </a:p>
        </p:txBody>
      </p:sp>
      <p:pic>
        <p:nvPicPr>
          <p:cNvPr id="174" name="Screen Shot 2017-11-14 at 10.20.14 AM.png" descr="Screen Shot 2017-11-14 at 10.20.1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733" y="3685482"/>
            <a:ext cx="11455544" cy="9164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ings to packag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WHAT'S IN A NAME(SPACE)?</a:t>
            </a:r>
            <a:endParaRPr dirty="0"/>
          </a:p>
        </p:txBody>
      </p:sp>
      <p:sp>
        <p:nvSpPr>
          <p:cNvPr id="146" name="To create a package we need custom functions…"/>
          <p:cNvSpPr txBox="1"/>
          <p:nvPr/>
        </p:nvSpPr>
        <p:spPr>
          <a:xfrm>
            <a:off x="970612" y="4103812"/>
            <a:ext cx="21034549" cy="786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85800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dirty="0"/>
              <a:t>T</a:t>
            </a:r>
            <a:r>
              <a:rPr lang="en-US" dirty="0"/>
              <a:t>he NAMESPACE file provides a 'space' for 'names'. </a:t>
            </a:r>
          </a:p>
          <a:p>
            <a:pPr marL="685800" lvl="7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Provides a context for looking up the value of an object associated with a name</a:t>
            </a:r>
          </a:p>
          <a:p>
            <a:pPr marL="685800" lvl="2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Make your packages self-contained via </a:t>
            </a:r>
            <a:r>
              <a:rPr lang="en-US" b="1" dirty="0"/>
              <a:t>imports</a:t>
            </a:r>
            <a:r>
              <a:rPr lang="en-US" dirty="0"/>
              <a:t> and </a:t>
            </a:r>
            <a:r>
              <a:rPr lang="en-US" b="1" dirty="0"/>
              <a:t>exports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imports: </a:t>
            </a:r>
            <a:r>
              <a:rPr lang="en-US" dirty="0"/>
              <a:t>define how functions in your package finds functions in another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exports: </a:t>
            </a:r>
            <a:r>
              <a:rPr lang="en-US" dirty="0"/>
              <a:t>specify which functions in your package are available outside of your package to help avoid conflicts</a:t>
            </a:r>
          </a:p>
          <a:p>
            <a:pPr marL="685800" lvl="3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We won't edit the NAMESPACE file directly – the roxygen2 package will allow us to keep everything contained with the function in the .R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20093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177" name="Update and save your DESCRIPTION file to look something like the following:"/>
          <p:cNvSpPr txBox="1">
            <a:spLocks noGrp="1"/>
          </p:cNvSpPr>
          <p:nvPr>
            <p:ph type="body" sz="quarter" idx="1"/>
          </p:nvPr>
        </p:nvSpPr>
        <p:spPr>
          <a:xfrm>
            <a:off x="843107" y="3171968"/>
            <a:ext cx="22125989" cy="2191219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>
              <a:buSzTx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Update and save your DESCRIPTION file to look something like the following:</a:t>
            </a:r>
          </a:p>
        </p:txBody>
      </p:sp>
      <p:pic>
        <p:nvPicPr>
          <p:cNvPr id="178" name="Screen Shot 2017-11-14 at 12.26.13 PM.png" descr="Screen Shot 2017-11-14 at 12.26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536" y="5340451"/>
            <a:ext cx="16109131" cy="8212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190613" y="3054551"/>
            <a:ext cx="10971954" cy="1097195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.R Files and the capabilities of your package"/>
          <p:cNvSpPr txBox="1"/>
          <p:nvPr/>
        </p:nvSpPr>
        <p:spPr>
          <a:xfrm>
            <a:off x="781324" y="9213805"/>
            <a:ext cx="1315697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The R/ directory contains the </a:t>
            </a:r>
            <a:r>
              <a:rPr dirty="0"/>
              <a:t>capabilities of your package</a:t>
            </a:r>
          </a:p>
        </p:txBody>
      </p:sp>
      <p:sp>
        <p:nvSpPr>
          <p:cNvPr id="182" name="Packaging Functions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5347704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Packaging Functions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riting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Writing </a:t>
            </a:r>
            <a:r>
              <a:rPr lang="en-US" dirty="0"/>
              <a:t>user defined</a:t>
            </a:r>
            <a:r>
              <a:rPr dirty="0"/>
              <a:t> Function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5" name="To have a working R Package you need a set of functions (or data)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To have a working R Package you need a set of functions (or data)</a:t>
            </a:r>
          </a:p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We'll</a:t>
            </a:r>
            <a:r>
              <a:rPr dirty="0"/>
              <a:t> </a:t>
            </a:r>
            <a:r>
              <a:rPr lang="en-US" dirty="0"/>
              <a:t>create two example functions</a:t>
            </a:r>
            <a:r>
              <a:rPr dirty="0"/>
              <a:t> </a:t>
            </a:r>
            <a:r>
              <a:rPr sz="4500"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dirty="0"/>
              <a:t> and </a:t>
            </a:r>
            <a:r>
              <a:rPr sz="4500" dirty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rPr lang="en-US" sz="4500" dirty="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4500" dirty="0">
                <a:latin typeface="Gill Sans Nova Light" panose="020B0302020104020203" pitchFamily="34" charset="0"/>
                <a:ea typeface="Monaco"/>
                <a:cs typeface="Monaco"/>
                <a:sym typeface="Monaco"/>
              </a:rPr>
              <a:t>as examples</a:t>
            </a:r>
            <a:endParaRPr dirty="0">
              <a:latin typeface="Gill Sans Nova Light" panose="020B0302020104020203" pitchFamily="34" charset="0"/>
            </a:endParaRP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Delete the </a:t>
            </a:r>
            <a:r>
              <a:rPr dirty="0" err="1"/>
              <a:t>hello.R</a:t>
            </a:r>
            <a:r>
              <a:rPr dirty="0"/>
              <a:t> file in the R directory &amp; the </a:t>
            </a:r>
            <a:r>
              <a:rPr dirty="0" err="1"/>
              <a:t>hello.Rd</a:t>
            </a:r>
            <a:r>
              <a:rPr dirty="0"/>
              <a:t> file in the man directory</a:t>
            </a: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Create </a:t>
            </a:r>
            <a:r>
              <a:rPr lang="en-US" dirty="0"/>
              <a:t>two </a:t>
            </a:r>
            <a:r>
              <a:rPr dirty="0"/>
              <a:t>new .R script</a:t>
            </a:r>
            <a:r>
              <a:rPr lang="en-US" dirty="0"/>
              <a:t> files</a:t>
            </a:r>
            <a:r>
              <a:rPr dirty="0"/>
              <a:t>,</a:t>
            </a:r>
            <a:r>
              <a:rPr lang="en-US" dirty="0"/>
              <a:t> named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.R</a:t>
            </a:r>
            <a:r>
              <a:rPr dirty="0"/>
              <a:t> </a:t>
            </a:r>
            <a:r>
              <a:rPr lang="en-US" dirty="0"/>
              <a:t>and </a:t>
            </a:r>
            <a:r>
              <a:rPr lang="en-US" dirty="0" err="1">
                <a:latin typeface="Monaco"/>
              </a:rPr>
              <a:t>rescale.R</a:t>
            </a:r>
            <a:r>
              <a:rPr lang="en-US" dirty="0"/>
              <a:t> </a:t>
            </a:r>
            <a:r>
              <a:rPr dirty="0"/>
              <a:t>in the R</a:t>
            </a:r>
            <a:r>
              <a:rPr lang="en-US" dirty="0"/>
              <a:t>/</a:t>
            </a:r>
            <a:r>
              <a:rPr dirty="0"/>
              <a:t> directory</a:t>
            </a:r>
          </a:p>
        </p:txBody>
      </p:sp>
      <p:pic>
        <p:nvPicPr>
          <p:cNvPr id="186" name="Screen Shot 2017-11-13 at 11.40.43 AM.png" descr="Screen Shot 2017-11-13 at 11.40.4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399" y="8680171"/>
            <a:ext cx="8028787" cy="317874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onnection Line"/>
          <p:cNvSpPr/>
          <p:nvPr/>
        </p:nvSpPr>
        <p:spPr>
          <a:xfrm>
            <a:off x="527050" y="5901690"/>
            <a:ext cx="833121" cy="4726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105" y="0"/>
                </a:lnTo>
              </a:path>
            </a:pathLst>
          </a:custGeom>
          <a:ln w="381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3299470" y="9072151"/>
            <a:ext cx="1270001" cy="488268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Connection Line"/>
          <p:cNvSpPr/>
          <p:nvPr/>
        </p:nvSpPr>
        <p:spPr>
          <a:xfrm>
            <a:off x="19202400" y="7000240"/>
            <a:ext cx="3312161" cy="582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5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90" name="Line"/>
          <p:cNvSpPr/>
          <p:nvPr/>
        </p:nvSpPr>
        <p:spPr>
          <a:xfrm>
            <a:off x="19207358" y="7563313"/>
            <a:ext cx="1" cy="539068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1" name="Screen Shot 2017-11-13 at 11.51.50 AM.png" descr="Screen Shot 2017-11-13 at 11.51.50 AM.png"/>
          <p:cNvPicPr>
            <a:picLocks noChangeAspect="1"/>
          </p:cNvPicPr>
          <p:nvPr/>
        </p:nvPicPr>
        <p:blipFill rotWithShape="1">
          <a:blip r:embed="rId3"/>
          <a:srcRect l="-89" t="-1408" r="89" b="16203"/>
          <a:stretch/>
        </p:blipFill>
        <p:spPr>
          <a:xfrm>
            <a:off x="10984468" y="8102381"/>
            <a:ext cx="12872482" cy="4859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me things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some things to remember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All functions can be written in a single .R script, each function can be in a different script, or some other configuration in between these two extremes…"/>
              <p:cNvSpPr txBox="1"/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50800" tIns="50800" rIns="50800" bIns="50800">
                <a:normAutofit fontScale="85000" lnSpcReduction="20000"/>
              </a:bodyPr>
              <a:lstStyle/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Package functions can be stored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together in one .R file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Individually in separate .R files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Some configuration between the two extremes above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of these .R scripts should be saved in the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R/</a:t>
                </a:r>
                <a:r>
                  <a:rPr lang="en-US" dirty="0"/>
                  <a:t> directory of your project</a:t>
                </a:r>
              </a:p>
              <a:p>
                <a:pPr marL="575468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Functions can either be internal or exported</a:t>
                </a:r>
              </a:p>
              <a:p>
                <a:pPr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endParaRPr lang="en-US" sz="1300" dirty="0"/>
              </a:p>
              <a:p>
                <a:pPr marL="1312068" lvl="1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Internal functions</a:t>
                </a:r>
                <a:r>
                  <a:rPr lang="en-US" dirty="0"/>
                  <a:t>, or “helper” functions can only be accessed within the project, unless the user calls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:::</a:t>
                </a:r>
                <a:r>
                  <a:rPr lang="en-US" dirty="0"/>
                  <a:t> to specify an internal function</a:t>
                </a:r>
              </a:p>
              <a:p>
                <a:pPr marL="1312068" lvl="1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Exported functions</a:t>
                </a:r>
                <a:r>
                  <a:rPr lang="en-US" dirty="0"/>
                  <a:t> are the typical functions that can be accessed anytime once the package has been loaded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0433FF"/>
                    </a:solidFill>
                  </a:defRPr>
                </a:pPr>
                <a:r>
                  <a:rPr lang="en-US" b="1" dirty="0">
                    <a:solidFill>
                      <a:srgbClr val="5A5F5E"/>
                    </a:solidFill>
                  </a:rPr>
                  <a:t>DO NOT </a:t>
                </a:r>
                <a:r>
                  <a:rPr lang="en-US" dirty="0">
                    <a:solidFill>
                      <a:srgbClr val="5A5F5E"/>
                    </a:solidFill>
                  </a:rPr>
                  <a:t>call library() within a function – use </a:t>
                </a:r>
                <a14:m>
                  <m:oMath xmlns:m="http://schemas.openxmlformats.org/officeDocument/2006/math">
                    <m:r>
                      <a:rPr lang="en-US" sz="6000" b="1" i="1" dirty="0" smtClean="0">
                        <a:solidFill>
                          <a:srgbClr val="5A5F5E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∷</m:t>
                    </m:r>
                  </m:oMath>
                </a14:m>
                <a:r>
                  <a:rPr lang="en-US" dirty="0">
                    <a:solidFill>
                      <a:srgbClr val="5A5F5E"/>
                    </a:solidFill>
                  </a:rPr>
                  <a:t> instead </a:t>
                </a:r>
                <a:endParaRPr dirty="0">
                  <a:solidFill>
                    <a:srgbClr val="5A5F5E"/>
                  </a:solidFill>
                </a:endParaRPr>
              </a:p>
            </p:txBody>
          </p:sp>
        </mc:Choice>
        <mc:Fallback xmlns="">
          <p:sp>
            <p:nvSpPr>
              <p:cNvPr id="216" name="All functions can be written in a single .R script, each function can be in a different script, or some other configuration in between these two extremes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blipFill>
                <a:blip r:embed="rId2"/>
                <a:stretch>
                  <a:fillRect l="-1076" t="-2398" b="-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0230823" y="-909381"/>
            <a:ext cx="14990281" cy="1499028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function Fundament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function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35200709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when to write functions</a:t>
            </a:r>
          </a:p>
        </p:txBody>
      </p:sp>
      <p:sp>
        <p:nvSpPr>
          <p:cNvPr id="435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data.frame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rnorm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rnorm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rnorm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rnorm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</a:t>
            </a:r>
            <a:r>
              <a:rPr kumimoji="0" sz="3036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</a:t>
            </a:r>
            <a:r>
              <a:rPr kumimoji="0" sz="3036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TRUE))</a:t>
            </a:r>
          </a:p>
        </p:txBody>
      </p:sp>
      <p:sp>
        <p:nvSpPr>
          <p:cNvPr id="436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413338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he fundamental unit of shareable code…"/>
          <p:cNvSpPr txBox="1">
            <a:spLocks noGrp="1"/>
          </p:cNvSpPr>
          <p:nvPr>
            <p:ph type="body" idx="4294967295"/>
          </p:nvPr>
        </p:nvSpPr>
        <p:spPr>
          <a:xfrm>
            <a:off x="643615" y="3835400"/>
            <a:ext cx="16533303" cy="8864600"/>
          </a:xfrm>
          <a:prstGeom prst="rect">
            <a:avLst/>
          </a:prstGeom>
        </p:spPr>
        <p:txBody>
          <a:bodyPr anchor="t"/>
          <a:lstStyle/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The fundamental unit of shareable code</a:t>
            </a:r>
            <a:r>
              <a:rPr lang="en-US" dirty="0"/>
              <a:t> in R</a:t>
            </a:r>
            <a:endParaRPr dirty="0"/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collection of functions that is available to the user once the package is installed on the user's device.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Will often include function help files, vignettes, sample data, and more.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convenient way to organize and automate commands that you use frequently.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4AD133-F6E0-4C90-84EE-937A96B5041D}"/>
              </a:ext>
            </a:extLst>
          </p:cNvPr>
          <p:cNvGrpSpPr/>
          <p:nvPr/>
        </p:nvGrpSpPr>
        <p:grpSpPr>
          <a:xfrm>
            <a:off x="18035001" y="3730941"/>
            <a:ext cx="5428037" cy="6270293"/>
            <a:chOff x="18035001" y="3730941"/>
            <a:chExt cx="5428037" cy="6270293"/>
          </a:xfrm>
        </p:grpSpPr>
        <p:pic>
          <p:nvPicPr>
            <p:cNvPr id="12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16264" y="4443191"/>
              <a:ext cx="3257191" cy="325719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4" name="packager"/>
            <p:cNvSpPr txBox="1"/>
            <p:nvPr/>
          </p:nvSpPr>
          <p:spPr>
            <a:xfrm>
              <a:off x="19163461" y="7817960"/>
              <a:ext cx="3162797" cy="8994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/>
                <a:t>packager</a:t>
              </a:r>
            </a:p>
          </p:txBody>
        </p:sp>
        <p:sp>
          <p:nvSpPr>
            <p:cNvPr id="125" name="Shape"/>
            <p:cNvSpPr/>
            <p:nvPr/>
          </p:nvSpPr>
          <p:spPr>
            <a:xfrm>
              <a:off x="18035001" y="3730941"/>
              <a:ext cx="5428037" cy="6270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9" y="0"/>
                  </a:moveTo>
                  <a:lnTo>
                    <a:pt x="21593" y="5368"/>
                  </a:lnTo>
                  <a:lnTo>
                    <a:pt x="21600" y="16344"/>
                  </a:lnTo>
                  <a:lnTo>
                    <a:pt x="10823" y="21600"/>
                  </a:lnTo>
                  <a:lnTo>
                    <a:pt x="0" y="16297"/>
                  </a:lnTo>
                  <a:lnTo>
                    <a:pt x="43" y="5378"/>
                  </a:lnTo>
                  <a:lnTo>
                    <a:pt x="10819" y="0"/>
                  </a:lnTo>
                  <a:close/>
                </a:path>
              </a:pathLst>
            </a:custGeom>
            <a:ln w="152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126" name="what is a packag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a package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to write functions</a:t>
            </a:r>
          </a:p>
        </p:txBody>
      </p:sp>
      <p:sp>
        <p:nvSpPr>
          <p:cNvPr id="439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data.frame(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rnorm(10)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 &lt;- (df$a - min(df$a,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min(df$a,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 &lt;- (df$b - min(df$b,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min(df$b,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 &lt;- (df$c - min(df$c,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(max(df$c, na.rm = TRUE) - min(df$c,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 &lt;- (df$d - min(df$d,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(max(df$d, na.rm = TRUE) - min(df$d, na.rm = TRUE))</a:t>
            </a:r>
          </a:p>
        </p:txBody>
      </p:sp>
      <p:sp>
        <p:nvSpPr>
          <p:cNvPr id="440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20974939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DF189-9BF8-4D6E-9689-4D46AAA0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3C6C6-322B-4006-AE83-4CDDC5409F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22461220" cy="8864600"/>
          </a:xfrm>
        </p:spPr>
        <p:txBody>
          <a:bodyPr>
            <a:normAutofit/>
          </a:bodyPr>
          <a:lstStyle/>
          <a:p>
            <a:r>
              <a:rPr lang="en-US" dirty="0"/>
              <a:t>Functions convert input objects into output objects or plots (graphical objects)</a:t>
            </a:r>
          </a:p>
          <a:p>
            <a:r>
              <a:rPr lang="en-US" dirty="0"/>
              <a:t>Functions can take any non-graphical object as an argument, even other functions </a:t>
            </a:r>
          </a:p>
          <a:p>
            <a:r>
              <a:rPr lang="en-US" dirty="0"/>
              <a:t>Functions operate on distinct classes of objects (or functions)</a:t>
            </a:r>
          </a:p>
          <a:p>
            <a:r>
              <a:rPr lang="en-US" dirty="0"/>
              <a:t>Functions can return objects of the same class as the input objects or create a completely new class of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83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  <p:sp>
        <p:nvSpPr>
          <p:cNvPr id="443" name="my_fun &lt;- function(arg1, arg2) {…"/>
          <p:cNvSpPr txBox="1"/>
          <p:nvPr/>
        </p:nvSpPr>
        <p:spPr>
          <a:xfrm>
            <a:off x="673100" y="4081956"/>
            <a:ext cx="13339224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arg1, arg2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4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8278865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v &lt;- function(FV, r, n) {…"/>
          <p:cNvSpPr txBox="1"/>
          <p:nvPr/>
        </p:nvSpPr>
        <p:spPr>
          <a:xfrm>
            <a:off x="536496" y="4159281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779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7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48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</p:spTree>
    <p:extLst>
      <p:ext uri="{BB962C8B-B14F-4D97-AF65-F5344CB8AC3E}">
        <p14:creationId xmlns:p14="http://schemas.microsoft.com/office/powerpoint/2010/main" val="416834679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v &lt;- function(FV, r, n) {…"/>
          <p:cNvSpPr txBox="1"/>
          <p:nvPr/>
        </p:nvSpPr>
        <p:spPr>
          <a:xfrm>
            <a:off x="-8817" y="4092594"/>
            <a:ext cx="13322081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$FV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$r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&lt;- FV/(1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&lt;environment: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R_GlobalEnv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</p:txBody>
      </p:sp>
      <p:sp>
        <p:nvSpPr>
          <p:cNvPr id="451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52" name="anatomy of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19268086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v &lt;- function(FV, r, n) {…"/>
          <p:cNvSpPr txBox="1"/>
          <p:nvPr/>
        </p:nvSpPr>
        <p:spPr>
          <a:xfrm>
            <a:off x="35836" y="4060425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2600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5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</p:txBody>
      </p:sp>
      <p:sp>
        <p:nvSpPr>
          <p:cNvPr id="456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6668153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v &lt;- function(FV, r, n) {…"/>
          <p:cNvSpPr txBox="1"/>
          <p:nvPr/>
        </p:nvSpPr>
        <p:spPr>
          <a:xfrm>
            <a:off x="11122" y="4085139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9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Note the differences in how we call these functions. Why do both cases work?</a:t>
            </a:r>
          </a:p>
        </p:txBody>
      </p:sp>
      <p:sp>
        <p:nvSpPr>
          <p:cNvPr id="460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17570007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63" name="Define a function titled ratio that takes arguments x and y and returns their ratio, x / y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/>
          <a:lstStyle/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Define a function titled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</a:t>
            </a:r>
            <a:r>
              <a:rPr dirty="0"/>
              <a:t> that takes arguments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and </a:t>
            </a:r>
            <a:r>
              <a:rPr lang="en-US" sz="650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lang="en-US" sz="8000" dirty="0">
                <a:latin typeface="Monaco"/>
                <a:ea typeface="Monaco"/>
                <a:cs typeface="Monaco"/>
                <a:sym typeface="Monaco"/>
              </a:rPr>
              <a:t> and </a:t>
            </a:r>
            <a:r>
              <a:rPr dirty="0"/>
              <a:t>returns </a:t>
            </a:r>
            <a:r>
              <a:rPr lang="en-US" dirty="0"/>
              <a:t>the value of </a:t>
            </a:r>
            <a:r>
              <a:rPr dirty="0"/>
              <a:t>their ratio,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 / 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lang="en-US" sz="7500" i="0" dirty="0">
                <a:ea typeface="Monaco"/>
                <a:cs typeface="Monaco"/>
                <a:sym typeface="Monaco"/>
              </a:rPr>
              <a:t>rounded to a specified number of digits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.</a:t>
            </a:r>
            <a:endParaRPr sz="6500" i="0" dirty="0">
              <a:latin typeface="Monaco"/>
              <a:ea typeface="Monaco"/>
              <a:cs typeface="Monaco"/>
              <a:sym typeface="Monaco"/>
            </a:endParaRPr>
          </a:p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Call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ratio()</a:t>
            </a:r>
            <a:r>
              <a:rPr dirty="0"/>
              <a:t> with arguments 3</a:t>
            </a:r>
            <a:r>
              <a:rPr lang="en-US" dirty="0"/>
              <a:t>,</a:t>
            </a:r>
            <a:r>
              <a:rPr dirty="0"/>
              <a:t> </a:t>
            </a:r>
            <a:r>
              <a:rPr lang="en-US" dirty="0"/>
              <a:t>7, and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4192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66" name="ratio &lt;- function(x, y) {…"/>
          <p:cNvSpPr txBox="1"/>
          <p:nvPr/>
        </p:nvSpPr>
        <p:spPr>
          <a:xfrm>
            <a:off x="2958" y="3944310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 &lt;- function(x,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x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/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 = digits)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ratio(3,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7, 4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4286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9511093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E2B61-E11F-4B86-87A4-07AFC8DB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4B0EE-7CFD-4EA4-9906-59465D4D43D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8596" y="3784600"/>
            <a:ext cx="11020044" cy="8925560"/>
          </a:xfrm>
        </p:spPr>
        <p:txBody>
          <a:bodyPr>
            <a:normAutofit/>
          </a:bodyPr>
          <a:lstStyle/>
          <a:p>
            <a:r>
              <a:rPr lang="en-US" dirty="0"/>
              <a:t>R uses lexical scoping rules to define how functions and objects interact</a:t>
            </a:r>
          </a:p>
          <a:p>
            <a:r>
              <a:rPr lang="en-US" dirty="0"/>
              <a:t>The code to the right creates two functions called </a:t>
            </a:r>
            <a:r>
              <a:rPr lang="en-US" dirty="0">
                <a:latin typeface="Monaco"/>
              </a:rPr>
              <a:t>foo( ) </a:t>
            </a:r>
            <a:r>
              <a:rPr lang="en-US" dirty="0"/>
              <a:t>and </a:t>
            </a:r>
            <a:r>
              <a:rPr lang="en-US" dirty="0">
                <a:latin typeface="Monaco"/>
              </a:rPr>
              <a:t>bar()</a:t>
            </a:r>
          </a:p>
          <a:p>
            <a:r>
              <a:rPr lang="en-US" dirty="0"/>
              <a:t>Observing this code, what value will result if </a:t>
            </a:r>
            <a:r>
              <a:rPr lang="en-US" dirty="0">
                <a:latin typeface="Monaco"/>
              </a:rPr>
              <a:t>bar(2)</a:t>
            </a:r>
            <a:r>
              <a:rPr lang="en-US" dirty="0"/>
              <a:t> is called?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7359E-B091-42AD-A61B-4CE484E08A5A}"/>
              </a:ext>
            </a:extLst>
          </p:cNvPr>
          <p:cNvSpPr txBox="1"/>
          <p:nvPr/>
        </p:nvSpPr>
        <p:spPr>
          <a:xfrm>
            <a:off x="13035064" y="3755324"/>
            <a:ext cx="11186808" cy="822789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3" algn="l"/>
            <a:r>
              <a:rPr lang="en-US" sz="4400" dirty="0">
                <a:latin typeface="Monaco"/>
              </a:rPr>
              <a:t>a &lt;- 1</a:t>
            </a:r>
          </a:p>
          <a:p>
            <a:pPr lvl="3" algn="l"/>
            <a:r>
              <a:rPr lang="en-US" sz="4400" dirty="0">
                <a:latin typeface="Monaco"/>
              </a:rPr>
              <a:t>b &lt;- 2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foo &lt;- function(x) {</a:t>
            </a:r>
          </a:p>
          <a:p>
            <a:pPr lvl="3" algn="l"/>
            <a:r>
              <a:rPr lang="en-US" sz="4400" dirty="0">
                <a:latin typeface="Monaco"/>
              </a:rPr>
              <a:t>    a * x + b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bar &lt;- function(x){</a:t>
            </a:r>
          </a:p>
          <a:p>
            <a:pPr lvl="3" algn="l"/>
            <a:r>
              <a:rPr lang="en-US" sz="4400" dirty="0">
                <a:latin typeface="Monaco"/>
              </a:rPr>
              <a:t>  a &lt;- 2</a:t>
            </a:r>
          </a:p>
          <a:p>
            <a:pPr lvl="3" algn="l"/>
            <a:r>
              <a:rPr lang="en-US" sz="4400" dirty="0">
                <a:latin typeface="Monaco"/>
              </a:rPr>
              <a:t>  b &lt;- 1</a:t>
            </a:r>
          </a:p>
          <a:p>
            <a:pPr lvl="3" algn="l"/>
            <a:r>
              <a:rPr lang="en-US" sz="4400" dirty="0">
                <a:latin typeface="Monaco"/>
              </a:rPr>
              <a:t>  foo(x)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8959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rganizing your commonly used cod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16499074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Organizing your commonly used code</a:t>
            </a:r>
          </a:p>
          <a:p>
            <a:r>
              <a:rPr dirty="0"/>
              <a:t>Standardized conventions lead to standardized tools</a:t>
            </a:r>
          </a:p>
          <a:p>
            <a:r>
              <a:rPr dirty="0"/>
              <a:t>Save</a:t>
            </a:r>
            <a:r>
              <a:rPr lang="en-US" dirty="0"/>
              <a:t>s</a:t>
            </a:r>
            <a:r>
              <a:rPr dirty="0"/>
              <a:t> time</a:t>
            </a:r>
          </a:p>
          <a:p>
            <a:r>
              <a:rPr dirty="0"/>
              <a:t>Sharing code (inside or outside your org)</a:t>
            </a:r>
          </a:p>
        </p:txBody>
      </p:sp>
      <p:sp>
        <p:nvSpPr>
          <p:cNvPr id="129" name="why we use 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we use packages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packager</a:t>
            </a:r>
          </a:p>
        </p:txBody>
      </p:sp>
      <p:sp>
        <p:nvSpPr>
          <p:cNvPr id="132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1190096" y="180572"/>
            <a:ext cx="12964093" cy="13354856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handling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handling arguments</a:t>
            </a:r>
          </a:p>
        </p:txBody>
      </p:sp>
    </p:spTree>
    <p:extLst>
      <p:ext uri="{BB962C8B-B14F-4D97-AF65-F5344CB8AC3E}">
        <p14:creationId xmlns:p14="http://schemas.microsoft.com/office/powerpoint/2010/main" val="19702182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alling arguments in different 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Calling arguments in different ways</a:t>
            </a:r>
          </a:p>
        </p:txBody>
      </p:sp>
      <p:sp>
        <p:nvSpPr>
          <p:cNvPr id="472" name="pv(FV = 1000, r = .08, n = 5)…"/>
          <p:cNvSpPr txBox="1"/>
          <p:nvPr/>
        </p:nvSpPr>
        <p:spPr>
          <a:xfrm>
            <a:off x="32416" y="4085139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 = .08, FV = 1000,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(.08, 1000,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(1000, 0.08) : argument "n" is missing, with no default</a:t>
            </a:r>
          </a:p>
        </p:txBody>
      </p:sp>
      <p:sp>
        <p:nvSpPr>
          <p:cNvPr id="473" name="Using argument names…"/>
          <p:cNvSpPr txBox="1"/>
          <p:nvPr/>
        </p:nvSpPr>
        <p:spPr>
          <a:xfrm>
            <a:off x="13994051" y="4060425"/>
            <a:ext cx="9789115" cy="8870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Using argument names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must use names if you change order otherwise…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error or incorrect computation will occur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missing arguments results in error</a:t>
            </a:r>
          </a:p>
        </p:txBody>
      </p:sp>
    </p:spTree>
    <p:extLst>
      <p:ext uri="{BB962C8B-B14F-4D97-AF65-F5344CB8AC3E}">
        <p14:creationId xmlns:p14="http://schemas.microsoft.com/office/powerpoint/2010/main" val="26293085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etting default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default arguments</a:t>
            </a:r>
          </a:p>
        </p:txBody>
      </p:sp>
      <p:sp>
        <p:nvSpPr>
          <p:cNvPr id="476" name="pv &lt;- function(FV, r, n = 5) {…"/>
          <p:cNvSpPr txBox="1"/>
          <p:nvPr/>
        </p:nvSpPr>
        <p:spPr>
          <a:xfrm>
            <a:off x="19028" y="4085139"/>
            <a:ext cx="13326405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 = 5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PV(1000, .08, n =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793.83</a:t>
            </a:r>
          </a:p>
        </p:txBody>
      </p:sp>
      <p:sp>
        <p:nvSpPr>
          <p:cNvPr id="477" name="We can set default argument values…"/>
          <p:cNvSpPr txBox="1"/>
          <p:nvPr/>
        </p:nvSpPr>
        <p:spPr>
          <a:xfrm>
            <a:off x="14287796" y="4528673"/>
            <a:ext cx="9789115" cy="883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We can set </a:t>
            </a: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default argument values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14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if we do not call the argument the default is used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we can change the default simply by specifying an n value</a:t>
            </a:r>
          </a:p>
        </p:txBody>
      </p:sp>
    </p:spTree>
    <p:extLst>
      <p:ext uri="{BB962C8B-B14F-4D97-AF65-F5344CB8AC3E}">
        <p14:creationId xmlns:p14="http://schemas.microsoft.com/office/powerpoint/2010/main" val="42997817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ordering arguments"/>
          <p:cNvSpPr txBox="1">
            <a:spLocks noGrp="1"/>
          </p:cNvSpPr>
          <p:nvPr>
            <p:ph type="title"/>
          </p:nvPr>
        </p:nvSpPr>
        <p:spPr>
          <a:xfrm>
            <a:off x="673100" y="133178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t>ordering arguments</a:t>
            </a:r>
          </a:p>
        </p:txBody>
      </p:sp>
      <p:sp>
        <p:nvSpPr>
          <p:cNvPr id="480" name="my_fun &lt;- function(data, arg2, arg3 = 5) {…"/>
          <p:cNvSpPr txBox="1"/>
          <p:nvPr/>
        </p:nvSpPr>
        <p:spPr>
          <a:xfrm>
            <a:off x="18751" y="7042412"/>
            <a:ext cx="11620477" cy="66767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81" name="Ordering arguments in your functions is important:…"/>
          <p:cNvSpPr txBox="1"/>
          <p:nvPr/>
        </p:nvSpPr>
        <p:spPr>
          <a:xfrm>
            <a:off x="1365713" y="4207392"/>
            <a:ext cx="22711198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Ordering arguments in your functions is important: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pipe (%&gt;%) operator</a:t>
            </a:r>
          </a:p>
        </p:txBody>
      </p:sp>
      <p:sp>
        <p:nvSpPr>
          <p:cNvPr id="482" name="General rules:…"/>
          <p:cNvSpPr txBox="1"/>
          <p:nvPr/>
        </p:nvSpPr>
        <p:spPr>
          <a:xfrm>
            <a:off x="12456432" y="7072557"/>
            <a:ext cx="11620479" cy="631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General rules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Data argument first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First couple arguments require specifying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Later arguments have defaults</a:t>
            </a:r>
          </a:p>
        </p:txBody>
      </p:sp>
    </p:spTree>
    <p:extLst>
      <p:ext uri="{BB962C8B-B14F-4D97-AF65-F5344CB8AC3E}">
        <p14:creationId xmlns:p14="http://schemas.microsoft.com/office/powerpoint/2010/main" val="1710592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85" name="Earlier in these slides you saw the following code duplicated: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0" indent="0" defTabSz="817244">
              <a:spcBef>
                <a:spcPts val="6400"/>
              </a:spcBef>
              <a:buSzTx/>
              <a:buNone/>
              <a:defRPr sz="742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7200" dirty="0"/>
              <a:t>Earlier in these slides you saw the following code duplicated:</a:t>
            </a:r>
          </a:p>
          <a:p>
            <a:pPr marL="0" indent="0" defTabSz="817244">
              <a:lnSpc>
                <a:spcPct val="100000"/>
              </a:lnSpc>
              <a:spcBef>
                <a:spcPts val="3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(</a:t>
            </a:r>
            <a:r>
              <a:rPr sz="4800" dirty="0" err="1"/>
              <a:t>df$a</a:t>
            </a:r>
            <a:r>
              <a:rPr sz="4800" dirty="0"/>
              <a:t> - min(</a:t>
            </a:r>
            <a:r>
              <a:rPr sz="4800" dirty="0" err="1"/>
              <a:t>df$a</a:t>
            </a:r>
            <a:r>
              <a:rPr sz="4800" dirty="0"/>
              <a:t>, na.rm = TRUE)) / 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(max(</a:t>
            </a:r>
            <a:r>
              <a:rPr sz="4800" dirty="0" err="1"/>
              <a:t>df$a</a:t>
            </a:r>
            <a:r>
              <a:rPr sz="4800" dirty="0"/>
              <a:t>, na.rm = TRUE) - min(</a:t>
            </a:r>
            <a:r>
              <a:rPr sz="4800" dirty="0" err="1"/>
              <a:t>df$a</a:t>
            </a:r>
            <a:r>
              <a:rPr sz="4800" dirty="0"/>
              <a:t>, na.rm = TRUE))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800" dirty="0"/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Can you write a function called </a:t>
            </a:r>
            <a:r>
              <a:rPr sz="6000" dirty="0"/>
              <a:t>rescale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that takes argument </a:t>
            </a:r>
            <a:r>
              <a:rPr sz="6000" dirty="0"/>
              <a:t>x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and executes this code?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24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Test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your function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on the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following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vector </a:t>
            </a:r>
            <a:endParaRPr lang="en-US" sz="72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 err="1"/>
              <a:t>set.seed</a:t>
            </a:r>
            <a:r>
              <a:rPr lang="en-US" sz="7200" i="1" dirty="0"/>
              <a:t>(123)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/>
              <a:t>vec1 &lt;- runif(10, min = 5, max = 13)</a:t>
            </a:r>
            <a:endParaRPr sz="7200" i="1" dirty="0"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975665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88" name="rescale &lt;- function(x){…"/>
          <p:cNvSpPr txBox="1"/>
          <p:nvPr/>
        </p:nvSpPr>
        <p:spPr>
          <a:xfrm>
            <a:off x="641230" y="3919597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0.2704415 0.8299695 0.4060968 0.9358038 1.0000000 0.0000000 0.5392146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[8] 0.9463095 0.5652837 0.4593287</a:t>
            </a:r>
          </a:p>
        </p:txBody>
      </p:sp>
    </p:spTree>
    <p:extLst>
      <p:ext uri="{BB962C8B-B14F-4D97-AF65-F5344CB8AC3E}">
        <p14:creationId xmlns:p14="http://schemas.microsoft.com/office/powerpoint/2010/main" val="2130310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1" name="Now add an argument to rescale that allows you to round the output to a specified decimal.  Set the default to 2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add an argument to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that allows you to round the output to a specified decimal.  Set the default to 2.</a:t>
            </a:r>
          </a:p>
        </p:txBody>
      </p:sp>
    </p:spTree>
    <p:extLst>
      <p:ext uri="{BB962C8B-B14F-4D97-AF65-F5344CB8AC3E}">
        <p14:creationId xmlns:p14="http://schemas.microsoft.com/office/powerpoint/2010/main" val="37105521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94" name="rescale &lt;- function(x, digits = 2){…"/>
          <p:cNvSpPr txBox="1"/>
          <p:nvPr/>
        </p:nvSpPr>
        <p:spPr>
          <a:xfrm>
            <a:off x="443518" y="3919075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rescale(vec1,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 0.830 0.406 0.936 1.000 0.000 0.539 0.946 0.565 0.459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9982733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7" name="Now let’s move the na.rm = TRUE argument into the functions formals so that the user can specify whether or not they want to remove NAs.  Set the default to TRUE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Now let’s move the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na.rm = TRUE</a:t>
            </a:r>
            <a:r>
              <a:rPr dirty="0"/>
              <a:t> argument into the function</a:t>
            </a:r>
            <a:r>
              <a:rPr lang="en-US" dirty="0"/>
              <a:t>'</a:t>
            </a:r>
            <a:r>
              <a:rPr dirty="0"/>
              <a:t>s formals so that the user can specify whether or not they want to remove NAs.  Set the default to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86083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0" name="rescale &lt;- function(x, digits = 2, na.rm = TRUE){…"/>
          <p:cNvSpPr txBox="1"/>
          <p:nvPr/>
        </p:nvSpPr>
        <p:spPr>
          <a:xfrm>
            <a:off x="443518" y="3919596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na.omit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vec1 &lt;- c(NA, 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na.action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(,"class")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"omit"</a:t>
            </a:r>
          </a:p>
        </p:txBody>
      </p:sp>
      <p:sp>
        <p:nvSpPr>
          <p:cNvPr id="501" name="Showing how many missing values were removed"/>
          <p:cNvSpPr txBox="1"/>
          <p:nvPr/>
        </p:nvSpPr>
        <p:spPr>
          <a:xfrm>
            <a:off x="1020639" y="2981579"/>
            <a:ext cx="124378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Showing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35658293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erequisi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prerequisites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alphaModFix amt="14897"/>
          </a:blip>
          <a:stretch>
            <a:fillRect/>
          </a:stretch>
        </p:blipFill>
        <p:spPr>
          <a:xfrm>
            <a:off x="12026485" y="104359"/>
            <a:ext cx="13507280" cy="1350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4" name="rescale &lt;- function(x, digits = 2, na.rm = TRUE){…"/>
          <p:cNvSpPr txBox="1"/>
          <p:nvPr/>
        </p:nvSpPr>
        <p:spPr>
          <a:xfrm>
            <a:off x="616516" y="3919594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x[!is.na(x)]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05" name="Hiding how many missing values were removed"/>
          <p:cNvSpPr txBox="1"/>
          <p:nvPr/>
        </p:nvSpPr>
        <p:spPr>
          <a:xfrm>
            <a:off x="1020639" y="2956864"/>
            <a:ext cx="1194427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Hiding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243205737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08" name="Now try to apply the rescale function across each variable in the mtcars data set.…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try to apply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 across each variable in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mtcars</a:t>
            </a:r>
            <a:r>
              <a:t> data set.</a:t>
            </a:r>
          </a:p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marL="0" indent="0" algn="ctr">
              <a:buSzTx/>
              <a:buNone/>
              <a:defRPr sz="6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Hint: try using one of the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apply</a:t>
            </a:r>
            <a:r>
              <a:t> or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map</a:t>
            </a:r>
            <a:r>
              <a:t> functions.</a:t>
            </a:r>
          </a:p>
        </p:txBody>
      </p:sp>
    </p:spTree>
    <p:extLst>
      <p:ext uri="{BB962C8B-B14F-4D97-AF65-F5344CB8AC3E}">
        <p14:creationId xmlns:p14="http://schemas.microsoft.com/office/powerpoint/2010/main" val="84164653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11" name="library(purrr)…"/>
          <p:cNvSpPr txBox="1"/>
          <p:nvPr/>
        </p:nvSpPr>
        <p:spPr>
          <a:xfrm>
            <a:off x="406404" y="4154337"/>
            <a:ext cx="23050501" cy="9561663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library(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purrr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mtcars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%&gt;%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map_df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(rescale)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A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tibble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: 32 × 11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 mpg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cyl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	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disp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hp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drat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wt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qsec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vs    am  gear  carb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1   0.45   0.5  0.22  0.20  0.53  0.28  0.23     0     1   0.5  0.43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2   0.45   0.5  0.22  0.20  0.53  0.35  0.30     0     1   0.5  0.43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3   0.53   0.0  0.09  0.14  0.50  0.21  0.49     1     1   0.5  0.00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4   0.47   0.5  0.47  0.20  0.15  0.44  0.59     1     0   0.0  0.00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5   0.35   1.0  0.72  0.43  0.18  0.49  0.30     0     0   0.0  0.14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6   0.33   0.5  0.38  0.19  0.00  0.50  0.68     1     0   0.0  0.00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7   0.17   1.0  0.72  0.68  0.21  0.53  0.16     0     0   0.0  0.43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8   0.60   0.0  0.19  0.04  0.43  0.43  0.65     1     0   0.5  0.14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9   0.53   0.0  0.17  0.15  0.53  0.42  1.00     1     0   0.5  0.14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10  0.37   0.5  0.24  0.25  0.53  0.49  0.45     1     0   0.5  0.43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... with 22 more rows</a:t>
            </a:r>
          </a:p>
        </p:txBody>
      </p:sp>
      <p:sp>
        <p:nvSpPr>
          <p:cNvPr id="512" name="You can now apply this function over a data frame, list, matrix with the map function"/>
          <p:cNvSpPr txBox="1"/>
          <p:nvPr/>
        </p:nvSpPr>
        <p:spPr>
          <a:xfrm>
            <a:off x="1020639" y="3253432"/>
            <a:ext cx="2104046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You can now apply this function over a data frame, list, matrix with the map function</a:t>
            </a:r>
          </a:p>
        </p:txBody>
      </p:sp>
    </p:spTree>
    <p:extLst>
      <p:ext uri="{BB962C8B-B14F-4D97-AF65-F5344CB8AC3E}">
        <p14:creationId xmlns:p14="http://schemas.microsoft.com/office/powerpoint/2010/main" val="193105804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invalid parameters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992766" y="826029"/>
            <a:ext cx="12063943" cy="120639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883184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18" name="my_fun &lt;- function(data, arg2, arg3 = 5) {…"/>
          <p:cNvSpPr txBox="1"/>
          <p:nvPr/>
        </p:nvSpPr>
        <p:spPr>
          <a:xfrm>
            <a:off x="-7419" y="6592463"/>
            <a:ext cx="11300656" cy="7126719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if(condition)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 or warning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19" name="For functions that will be re-used, and especially for those used by someone other than the creator, it is good to check the validity of the arguments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For functions that will be re-used, and especially for those used by someone other than the creator, it is good to check the validity of the arguments.</a:t>
            </a:r>
          </a:p>
        </p:txBody>
      </p:sp>
      <p:sp>
        <p:nvSpPr>
          <p:cNvPr id="520" name="Common issues:…"/>
          <p:cNvSpPr txBox="1"/>
          <p:nvPr/>
        </p:nvSpPr>
        <p:spPr>
          <a:xfrm>
            <a:off x="12456432" y="6448613"/>
            <a:ext cx="11620479" cy="674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Common issues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Making sure data is in the right structure (i.e.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list, vector)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the right class (i.e. numeric, character)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within the proper boundary limits</a:t>
            </a:r>
          </a:p>
        </p:txBody>
      </p:sp>
    </p:spTree>
    <p:extLst>
      <p:ext uri="{BB962C8B-B14F-4D97-AF65-F5344CB8AC3E}">
        <p14:creationId xmlns:p14="http://schemas.microsoft.com/office/powerpoint/2010/main" val="22598310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invalid parameters</a:t>
            </a:r>
          </a:p>
        </p:txBody>
      </p:sp>
      <p:sp>
        <p:nvSpPr>
          <p:cNvPr id="523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function works on a vector of future values, not data frames, lists, or matrices.  Let’s add a warning in case a user tries to feed it a non-atomic vector.</a:t>
            </a:r>
          </a:p>
        </p:txBody>
      </p:sp>
    </p:spTree>
    <p:extLst>
      <p:ext uri="{BB962C8B-B14F-4D97-AF65-F5344CB8AC3E}">
        <p14:creationId xmlns:p14="http://schemas.microsoft.com/office/powerpoint/2010/main" val="347448071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26" name="pv &lt;- function(FV, r, n = 5) {…"/>
          <p:cNvSpPr txBox="1"/>
          <p:nvPr/>
        </p:nvSpPr>
        <p:spPr>
          <a:xfrm>
            <a:off x="-3044" y="5472954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27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non-atomic vector.</a:t>
            </a:r>
          </a:p>
        </p:txBody>
      </p:sp>
      <p:sp>
        <p:nvSpPr>
          <p:cNvPr id="528" name="Check if class of FV is something other than a vector (be careful with is.vector - use is.atomic instead)…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Check if class of FV is something other than a vector (be careful with is.vector - use is.atomic instead)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If so, stop, return an error, and the specified message</a:t>
            </a:r>
          </a:p>
        </p:txBody>
      </p:sp>
    </p:spTree>
    <p:extLst>
      <p:ext uri="{BB962C8B-B14F-4D97-AF65-F5344CB8AC3E}">
        <p14:creationId xmlns:p14="http://schemas.microsoft.com/office/powerpoint/2010/main" val="172280446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1" name="fv_l &lt;- list(fv1 = 800,…"/>
          <p:cNvSpPr txBox="1"/>
          <p:nvPr/>
        </p:nvSpPr>
        <p:spPr>
          <a:xfrm>
            <a:off x="-3044" y="5464235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list(fv1 = 800,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fv2 = 900,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fv3 = 1100)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0.08)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0.08) : FV must be an atomic vector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32" name="Our pv function works on a vector of future values, not data frames, lists, or matrices.  Let’s add a warning in case a user tries to feed it a non-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non-vector.</a:t>
            </a:r>
          </a:p>
        </p:txBody>
      </p:sp>
      <p:sp>
        <p:nvSpPr>
          <p:cNvPr id="533" name="Now when we execute pv on a non-atomic vector we get an error output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when we execute pv on a non-atomic vector we get an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output</a:t>
            </a:r>
          </a:p>
        </p:txBody>
      </p:sp>
    </p:spTree>
    <p:extLst>
      <p:ext uri="{BB962C8B-B14F-4D97-AF65-F5344CB8AC3E}">
        <p14:creationId xmlns:p14="http://schemas.microsoft.com/office/powerpoint/2010/main" val="262711954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6" name="pv &lt;- function(FV, r, n = 5) {…"/>
          <p:cNvSpPr txBox="1"/>
          <p:nvPr/>
        </p:nvSpPr>
        <p:spPr>
          <a:xfrm>
            <a:off x="-3044" y="4344452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(n))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stop('This function only works for numeric inputs!\n',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</p:txBody>
      </p:sp>
      <p:sp>
        <p:nvSpPr>
          <p:cNvPr id="537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38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52591032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1" name="pv(FV = &quot;1000&quot;, .08, n = 5)…"/>
          <p:cNvSpPr txBox="1"/>
          <p:nvPr/>
        </p:nvSpPr>
        <p:spPr>
          <a:xfrm>
            <a:off x="-3044" y="4342271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"1000", .08,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(FV = "1000", 0.08, n = 5) :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This function only works for numeric inputs!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You have provided objects of the following classes: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FV: character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r: numeric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n: numeric</a:t>
            </a:r>
          </a:p>
        </p:txBody>
      </p:sp>
      <p:sp>
        <p:nvSpPr>
          <p:cNvPr id="542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43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29254544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ackages requir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packages required</a:t>
            </a:r>
          </a:p>
        </p:txBody>
      </p:sp>
      <p:sp>
        <p:nvSpPr>
          <p:cNvPr id="138" name="# make sure that you have the necessary package-writing packages installed…"/>
          <p:cNvSpPr txBox="1"/>
          <p:nvPr/>
        </p:nvSpPr>
        <p:spPr>
          <a:xfrm>
            <a:off x="9399" y="5971274"/>
            <a:ext cx="23753531" cy="177345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4" algn="l" defTabSz="457200">
              <a:spcBef>
                <a:spcPts val="1500"/>
              </a:spcBef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 have the necessary package-writing packages installed</a:t>
            </a:r>
          </a:p>
          <a:p>
            <a:pPr lvl="4" algn="l" defTabSz="457200">
              <a:spcBef>
                <a:spcPts val="1500"/>
              </a:spcBef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install.packages</a:t>
            </a:r>
            <a:r>
              <a:rPr sz="4000" dirty="0"/>
              <a:t>(c("</a:t>
            </a:r>
            <a:r>
              <a:rPr sz="4000" dirty="0" err="1"/>
              <a:t>devtools</a:t>
            </a:r>
            <a:r>
              <a:rPr sz="4000" dirty="0"/>
              <a:t>",</a:t>
            </a:r>
            <a:r>
              <a:rPr lang="en-US" sz="4000" dirty="0"/>
              <a:t> </a:t>
            </a:r>
            <a:r>
              <a:rPr sz="4000" dirty="0"/>
              <a:t>"roxygen2",</a:t>
            </a:r>
            <a:r>
              <a:rPr lang="en-US" sz="4000" dirty="0"/>
              <a:t> </a:t>
            </a:r>
            <a:r>
              <a:rPr sz="4000" dirty="0"/>
              <a:t>"</a:t>
            </a:r>
            <a:r>
              <a:rPr sz="4000" dirty="0" err="1"/>
              <a:t>testthat</a:t>
            </a:r>
            <a:r>
              <a:rPr sz="4000" dirty="0"/>
              <a:t>","</a:t>
            </a:r>
            <a:r>
              <a:rPr sz="4000" dirty="0" err="1"/>
              <a:t>knitr</a:t>
            </a:r>
            <a:r>
              <a:rPr sz="4000" dirty="0"/>
              <a:t>"</a:t>
            </a:r>
            <a:r>
              <a:rPr lang="en-US" sz="4000" dirty="0"/>
              <a:t>,"</a:t>
            </a:r>
            <a:r>
              <a:rPr lang="en-US" sz="4000" dirty="0" err="1"/>
              <a:t>pkgbuild</a:t>
            </a:r>
            <a:r>
              <a:rPr lang="en-US" sz="4000" dirty="0"/>
              <a:t>"</a:t>
            </a:r>
            <a:r>
              <a:rPr sz="4000" dirty="0"/>
              <a:t>))</a:t>
            </a:r>
          </a:p>
        </p:txBody>
      </p:sp>
      <p:sp>
        <p:nvSpPr>
          <p:cNvPr id="139" name="Regardless of your operating system, you will need to install some packages to begin your package-writing career:"/>
          <p:cNvSpPr txBox="1"/>
          <p:nvPr/>
        </p:nvSpPr>
        <p:spPr>
          <a:xfrm>
            <a:off x="893631" y="3496088"/>
            <a:ext cx="2103454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 algn="l">
              <a:buClr>
                <a:srgbClr val="535353"/>
              </a:buClr>
              <a:buSzPct val="82000"/>
              <a:buChar char="•"/>
              <a:defRPr sz="6000"/>
            </a:lvl1pPr>
          </a:lstStyle>
          <a:p>
            <a:r>
              <a:rPr dirty="0"/>
              <a:t>Regardless of your operating system, you will need to install some packages to begin your package-writing career: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6" name="What else can you think of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</a:t>
            </a:r>
          </a:p>
        </p:txBody>
      </p:sp>
    </p:spTree>
    <p:extLst>
      <p:ext uri="{BB962C8B-B14F-4D97-AF65-F5344CB8AC3E}">
        <p14:creationId xmlns:p14="http://schemas.microsoft.com/office/powerpoint/2010/main" val="152348266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9" name="pv &lt;- function(FV, r, n = 5) {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stop('FV must be an atomic vector')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(n)){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stop('This function only works for numeric inputs!\n',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if(r &lt; 0 | r &gt; .25)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message('The input for r exceeds the normal\n',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'range for interest rates (0-25%)')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2145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50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1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If we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  <p:sp>
        <p:nvSpPr>
          <p:cNvPr id="552" name="Line"/>
          <p:cNvSpPr/>
          <p:nvPr/>
        </p:nvSpPr>
        <p:spPr>
          <a:xfrm flipH="1">
            <a:off x="6766560" y="5123694"/>
            <a:ext cx="6956742" cy="5375514"/>
          </a:xfrm>
          <a:prstGeom prst="line">
            <a:avLst/>
          </a:prstGeom>
          <a:ln w="508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809914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55" name="pv(FV = 1000, r = .28, n = 5)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.28,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input for r exceeds the normal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range for interest rates (0-25%)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1292.36</a:t>
            </a:r>
          </a:p>
        </p:txBody>
      </p:sp>
      <p:sp>
        <p:nvSpPr>
          <p:cNvPr id="556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7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If w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>
                    <a:alpha val="75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5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</p:spTree>
    <p:extLst>
      <p:ext uri="{BB962C8B-B14F-4D97-AF65-F5344CB8AC3E}">
        <p14:creationId xmlns:p14="http://schemas.microsoft.com/office/powerpoint/2010/main" val="113293582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63" name="Going back to the rescale function add conditional statements to check and provide appropriate errors or messages for:…"/>
          <p:cNvSpPr txBox="1">
            <a:spLocks noGrp="1"/>
          </p:cNvSpPr>
          <p:nvPr>
            <p:ph type="body" idx="1"/>
          </p:nvPr>
        </p:nvSpPr>
        <p:spPr>
          <a:xfrm>
            <a:off x="666750" y="3168534"/>
            <a:ext cx="23050500" cy="968793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Go back to the rescale functio</a:t>
            </a:r>
            <a:r>
              <a:rPr lang="en-US" dirty="0"/>
              <a:t>n and a</a:t>
            </a:r>
            <a:r>
              <a:rPr dirty="0"/>
              <a:t>dd conditional statements to check and provide appropriate errors or messages </a:t>
            </a:r>
            <a:r>
              <a:rPr lang="en-US" dirty="0"/>
              <a:t>to ensure that</a:t>
            </a:r>
            <a:r>
              <a:rPr dirty="0"/>
              <a:t>:</a:t>
            </a:r>
            <a:endParaRPr lang="en-US" dirty="0"/>
          </a:p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837307" indent="-837307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dirty="0"/>
              <a:t> is a numeric vector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dirty="0"/>
              <a:t> is a numeric vector of one element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na.rm</a:t>
            </a:r>
            <a:r>
              <a:rPr dirty="0"/>
              <a:t> is a single logical input</a:t>
            </a:r>
          </a:p>
        </p:txBody>
      </p:sp>
    </p:spTree>
    <p:extLst>
      <p:ext uri="{BB962C8B-B14F-4D97-AF65-F5344CB8AC3E}">
        <p14:creationId xmlns:p14="http://schemas.microsoft.com/office/powerpoint/2010/main" val="30030981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ocument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documenting functions</a:t>
            </a:r>
          </a:p>
        </p:txBody>
      </p:sp>
      <p:sp>
        <p:nvSpPr>
          <p:cNvPr id="196" name="All functions in R come with help menus so that other users (or even yourself in the future) can figure out how to use various functions…"/>
          <p:cNvSpPr txBox="1"/>
          <p:nvPr/>
        </p:nvSpPr>
        <p:spPr>
          <a:xfrm>
            <a:off x="1084009" y="3207697"/>
            <a:ext cx="12964154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 functions in R come with help menus so that other users (or even yourself in the future) can figure out how to use various functions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We will be using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roxygen2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package to add documentation files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Documentation files are saved as </a:t>
            </a: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.Rd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files in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/man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folder of your project</a:t>
            </a:r>
          </a:p>
        </p:txBody>
      </p:sp>
      <p:pic>
        <p:nvPicPr>
          <p:cNvPr id="197" name="fullsizeoutput_3.jpeg" descr="fullsizeoutput_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390" y="3613041"/>
            <a:ext cx="8350793" cy="93093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?dplyr::filter"/>
          <p:cNvSpPr txBox="1"/>
          <p:nvPr/>
        </p:nvSpPr>
        <p:spPr>
          <a:xfrm>
            <a:off x="-87667" y="11421512"/>
            <a:ext cx="14391968" cy="123322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?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dplyr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::filter</a:t>
            </a:r>
          </a:p>
        </p:txBody>
      </p:sp>
    </p:spTree>
    <p:extLst>
      <p:ext uri="{BB962C8B-B14F-4D97-AF65-F5344CB8AC3E}">
        <p14:creationId xmlns:p14="http://schemas.microsoft.com/office/powerpoint/2010/main" val="188288102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STRUCTING HELP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HELP FILES</a:t>
            </a:r>
          </a:p>
        </p:txBody>
      </p:sp>
      <p:sp>
        <p:nvSpPr>
          <p:cNvPr id="201" name="Directly above the function in the .R file, add various categories with a leading #’…"/>
          <p:cNvSpPr txBox="1"/>
          <p:nvPr/>
        </p:nvSpPr>
        <p:spPr>
          <a:xfrm>
            <a:off x="1084009" y="3207697"/>
            <a:ext cx="22215981" cy="235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Directly above the function in the .R file, add various categories with a leading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028C00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#’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028C00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should always include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@title, @description, @param, @examples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, and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@export</a:t>
            </a:r>
          </a:p>
        </p:txBody>
      </p:sp>
      <p:sp>
        <p:nvSpPr>
          <p:cNvPr id="202" name="Once you have incorporated these comments, type devtools::document() in your console.…"/>
          <p:cNvSpPr txBox="1"/>
          <p:nvPr/>
        </p:nvSpPr>
        <p:spPr>
          <a:xfrm>
            <a:off x="15913979" y="5383884"/>
            <a:ext cx="8116080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incorporated these comments, type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console.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This creates: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.Rd file in man directory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function to package NAMESPACE</a:t>
            </a:r>
          </a:p>
        </p:txBody>
      </p:sp>
      <p:pic>
        <p:nvPicPr>
          <p:cNvPr id="203" name="Screen Shot 2017-11-13 at 12.45.48 PM.png" descr="Screen Shot 2017-11-13 at 12.45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6" y="5620759"/>
            <a:ext cx="14770842" cy="76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821462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st drive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test drive your function</a:t>
            </a:r>
          </a:p>
        </p:txBody>
      </p:sp>
      <p:sp>
        <p:nvSpPr>
          <p:cNvPr id="206" name="# Load your development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4992130"/>
            <a:ext cx="12209186" cy="8368270"/>
          </a:xfrm>
          <a:prstGeom prst="rect">
            <a:avLst/>
          </a:prstGeom>
          <a:solidFill>
            <a:srgbClr val="E5E5E5"/>
          </a:solidFill>
        </p:spPr>
        <p:txBody>
          <a:bodyPr>
            <a:normAutofit fontScale="92500" lnSpcReduction="20000"/>
          </a:bodyPr>
          <a:lstStyle/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Load your development package functions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</a:t>
            </a:r>
            <a:r>
              <a:rPr sz="4300" dirty="0" err="1"/>
              <a:t>load_all</a:t>
            </a:r>
            <a:r>
              <a:rPr sz="4300" dirty="0"/>
              <a:t>()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Look at help file documentation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?</a:t>
            </a:r>
            <a:r>
              <a:rPr sz="4300" dirty="0" err="1"/>
              <a:t>pv</a:t>
            </a: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your function out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pv</a:t>
            </a:r>
            <a:r>
              <a:rPr sz="4300" dirty="0"/>
              <a:t>(FV = 1000, .09, n = 5)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[1] 649.93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that your current package meets CRAN 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requirements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::check()</a:t>
            </a:r>
            <a:endParaRPr sz="3600" dirty="0"/>
          </a:p>
        </p:txBody>
      </p:sp>
      <p:sp>
        <p:nvSpPr>
          <p:cNvPr id="207" name="Once you’ve created your function and added it to the NAMESPACE you can:"/>
          <p:cNvSpPr txBox="1"/>
          <p:nvPr/>
        </p:nvSpPr>
        <p:spPr>
          <a:xfrm>
            <a:off x="1084009" y="3090229"/>
            <a:ext cx="12964154" cy="21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lnSpc>
                <a:spcPct val="11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created your function and added it to the NAMESPACE you can:</a:t>
            </a:r>
          </a:p>
        </p:txBody>
      </p:sp>
      <p:pic>
        <p:nvPicPr>
          <p:cNvPr id="208" name="Screen Shot 2017-11-13 at 12.47.02 PM.png" descr="Screen Shot 2017-11-13 at 12.47.0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728" y="3788597"/>
            <a:ext cx="8791199" cy="9716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1963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mmon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workflow</a:t>
            </a:r>
          </a:p>
        </p:txBody>
      </p:sp>
      <p:sp>
        <p:nvSpPr>
          <p:cNvPr id="211" name="# Document your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3845455"/>
            <a:ext cx="12624815" cy="734080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Document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Load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load_all</a:t>
            </a:r>
            <a:r>
              <a:rPr sz="40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Evaluate your package against requirements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212" name="Shortcuts:…"/>
          <p:cNvSpPr txBox="1"/>
          <p:nvPr/>
        </p:nvSpPr>
        <p:spPr>
          <a:xfrm>
            <a:off x="13088906" y="3849592"/>
            <a:ext cx="10529299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Shortcuts: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L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E</a:t>
            </a:r>
          </a:p>
        </p:txBody>
      </p:sp>
      <p:sp>
        <p:nvSpPr>
          <p:cNvPr id="213" name="Rinse and repeat"/>
          <p:cNvSpPr txBox="1"/>
          <p:nvPr/>
        </p:nvSpPr>
        <p:spPr>
          <a:xfrm>
            <a:off x="9112011" y="12050756"/>
            <a:ext cx="6159978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solidFill>
                  <a:srgbClr val="0433FF"/>
                </a:solidFill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5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278655284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053182" y="1808149"/>
            <a:ext cx="10486773" cy="1048677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Adding example data"/>
          <p:cNvSpPr txBox="1">
            <a:spLocks noGrp="1"/>
          </p:cNvSpPr>
          <p:nvPr>
            <p:ph type="title"/>
          </p:nvPr>
        </p:nvSpPr>
        <p:spPr>
          <a:xfrm>
            <a:off x="673100" y="4578350"/>
            <a:ext cx="18436393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Adding example data</a:t>
            </a:r>
          </a:p>
        </p:txBody>
      </p:sp>
    </p:spTree>
    <p:extLst>
      <p:ext uri="{BB962C8B-B14F-4D97-AF65-F5344CB8AC3E}">
        <p14:creationId xmlns:p14="http://schemas.microsoft.com/office/powerpoint/2010/main" val="207581213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0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/>
              <a:t>usethis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pic>
        <p:nvPicPr>
          <p:cNvPr id="231" name="Screen Shot 2017-11-13 at 2.35.16 PM.png" descr="Screen Shot 2017-11-13 at 2.35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425" y="4479652"/>
            <a:ext cx="8418848" cy="727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ne"/>
          <p:cNvSpPr/>
          <p:nvPr/>
        </p:nvSpPr>
        <p:spPr>
          <a:xfrm>
            <a:off x="9557413" y="7026521"/>
            <a:ext cx="5605300" cy="1307918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5424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per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proper environment</a:t>
            </a:r>
          </a:p>
        </p:txBody>
      </p:sp>
      <p:sp>
        <p:nvSpPr>
          <p:cNvPr id="142" name="# make sure that your system knows where to find everything you'll need…"/>
          <p:cNvSpPr txBox="1">
            <a:spLocks noGrp="1"/>
          </p:cNvSpPr>
          <p:nvPr>
            <p:ph type="body" sz="half" idx="1"/>
          </p:nvPr>
        </p:nvSpPr>
        <p:spPr>
          <a:xfrm>
            <a:off x="9399" y="7378612"/>
            <a:ext cx="23753531" cy="3754532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system knows where to find everything you'll need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/>
              <a:t>pkgbuild</a:t>
            </a:r>
            <a:r>
              <a:rPr sz="4000" dirty="0"/>
              <a:t>::</a:t>
            </a:r>
            <a:r>
              <a:rPr sz="4000" dirty="0" err="1"/>
              <a:t>find_rtools</a:t>
            </a:r>
            <a:r>
              <a:rPr sz="4000" dirty="0"/>
              <a:t>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set up is ready to construct R packages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/>
              <a:t>pkgbuild</a:t>
            </a:r>
            <a:r>
              <a:rPr sz="4000" dirty="0"/>
              <a:t>::</a:t>
            </a:r>
            <a:r>
              <a:rPr sz="4000" dirty="0" err="1"/>
              <a:t>has_devel</a:t>
            </a:r>
            <a:r>
              <a:rPr sz="4000" dirty="0"/>
              <a:t>()</a:t>
            </a:r>
          </a:p>
        </p:txBody>
      </p:sp>
      <p:sp>
        <p:nvSpPr>
          <p:cNvPr id="143" name="If you run Windows, you will need to install RTools…"/>
          <p:cNvSpPr txBox="1"/>
          <p:nvPr/>
        </p:nvSpPr>
        <p:spPr>
          <a:xfrm>
            <a:off x="970612" y="3286784"/>
            <a:ext cx="21034549" cy="350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If you</a:t>
            </a:r>
            <a:r>
              <a:rPr lang="en-US" dirty="0"/>
              <a:t>’re using</a:t>
            </a:r>
            <a:r>
              <a:rPr dirty="0"/>
              <a:t> Windows, you will need to install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ools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After installation, you will need to verify that your system can find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Rtools</a:t>
            </a:r>
            <a:r>
              <a:rPr dirty="0"/>
              <a:t>. If your system is set up correctly, the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has_devel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dirty="0"/>
              <a:t> function should return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TRUE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5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/>
              <a:t>usethis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3. Document data using </a:t>
            </a:r>
            <a:r>
              <a:rPr sz="3600" dirty="0" err="1"/>
              <a:t>roxygen</a:t>
            </a:r>
            <a:r>
              <a:rPr sz="3600" dirty="0"/>
              <a:t> comments then run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load_all</a:t>
            </a:r>
            <a:r>
              <a:rPr sz="36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?</a:t>
            </a: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::check()</a:t>
            </a:r>
          </a:p>
        </p:txBody>
      </p:sp>
      <p:pic>
        <p:nvPicPr>
          <p:cNvPr id="236" name="Screen Shot 2017-11-13 at 2.33.31 PM.png" descr="Screen Shot 2017-11-13 at 2.33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837" y="4422155"/>
            <a:ext cx="11239742" cy="56039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519525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1821068" y="773966"/>
            <a:ext cx="12533699" cy="1253369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Know when your code break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Know when your code breaks!</a:t>
            </a:r>
          </a:p>
        </p:txBody>
      </p:sp>
      <p:sp>
        <p:nvSpPr>
          <p:cNvPr id="240" name="Integrated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Integrated testing</a:t>
            </a:r>
          </a:p>
        </p:txBody>
      </p:sp>
    </p:spTree>
    <p:extLst>
      <p:ext uri="{BB962C8B-B14F-4D97-AF65-F5344CB8AC3E}">
        <p14:creationId xmlns:p14="http://schemas.microsoft.com/office/powerpoint/2010/main" val="259826840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3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</p:txBody>
      </p:sp>
      <p:pic>
        <p:nvPicPr>
          <p:cNvPr id="244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46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64961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9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Inside the tests directory, there are two things: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testthat.R file that runs tests (don’t touch!)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 folder where you save your tests</a:t>
            </a:r>
          </a:p>
        </p:txBody>
      </p:sp>
      <p:pic>
        <p:nvPicPr>
          <p:cNvPr id="250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52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253" name="Screen Shot 2017-11-13 at 3.58.13 PM.png" descr="Screen Shot 2017-11-13 at 3.58.1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3837" y="8716758"/>
            <a:ext cx="5561311" cy="29814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626356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reating a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test</a:t>
            </a:r>
          </a:p>
        </p:txBody>
      </p:sp>
      <p:sp>
        <p:nvSpPr>
          <p:cNvPr id="256" name="Create a new .R script…"/>
          <p:cNvSpPr txBox="1"/>
          <p:nvPr/>
        </p:nvSpPr>
        <p:spPr>
          <a:xfrm>
            <a:off x="1084009" y="3717626"/>
            <a:ext cx="21563282" cy="760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 a new .R script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Title it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test_pv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(all test files must start with “test” and I typically have one test file per function).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Save it in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tests/testthat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directory</a:t>
            </a:r>
          </a:p>
        </p:txBody>
      </p:sp>
      <p:pic>
        <p:nvPicPr>
          <p:cNvPr id="257" name="Screen Shot 2017-11-13 at 4.15.09 PM.png" descr="Screen Shot 2017-11-13 at 4.15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406" y="8589614"/>
            <a:ext cx="9096788" cy="3800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363552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0" name="test_that(“text here to describe test”, {…"/>
          <p:cNvSpPr txBox="1">
            <a:spLocks noGrp="1"/>
          </p:cNvSpPr>
          <p:nvPr>
            <p:ph type="body" idx="1"/>
          </p:nvPr>
        </p:nvSpPr>
        <p:spPr>
          <a:xfrm>
            <a:off x="4180" y="3793248"/>
            <a:ext cx="16362767" cy="9917945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 err="1"/>
              <a:t>test_that</a:t>
            </a:r>
            <a:r>
              <a:rPr sz="4800" dirty="0"/>
              <a:t>(“text here to describe test”,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</a:t>
            </a:r>
            <a:r>
              <a:rPr sz="4800" dirty="0" err="1"/>
              <a:t>expect_xxx</a:t>
            </a:r>
            <a:r>
              <a:rPr sz="4800" dirty="0"/>
              <a:t>(function(x), ___)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0977804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tests</a:t>
            </a:r>
          </a:p>
        </p:txBody>
      </p:sp>
      <p:sp>
        <p:nvSpPr>
          <p:cNvPr id="263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  <a:lvl2pPr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lvl2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</p:txBody>
      </p:sp>
      <p:sp>
        <p:nvSpPr>
          <p:cNvPr id="264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817959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19233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7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</p:txBody>
      </p:sp>
      <p:sp>
        <p:nvSpPr>
          <p:cNvPr id="268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793245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31083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71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163330"/>
            <a:ext cx="16362063" cy="10572577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 fontScale="92500" lnSpcReduction="10000"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computes correctly",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649.93)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650)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expect_gt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c(10, 20), .09, n = 5), c(6.5, 13))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</p:txBody>
      </p:sp>
      <p:sp>
        <p:nvSpPr>
          <p:cNvPr id="272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computation</a:t>
            </a:r>
          </a:p>
        </p:txBody>
      </p:sp>
    </p:spTree>
    <p:extLst>
      <p:ext uri="{BB962C8B-B14F-4D97-AF65-F5344CB8AC3E}">
        <p14:creationId xmlns:p14="http://schemas.microsoft.com/office/powerpoint/2010/main" val="296540107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unn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tests</a:t>
            </a:r>
          </a:p>
        </p:txBody>
      </p:sp>
      <p:pic>
        <p:nvPicPr>
          <p:cNvPr id="275" name="Screen Shot 2017-11-14 at 10.55.37 AM.png" descr="Screen Shot 2017-11-14 at 10.55.3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06" y="6127351"/>
            <a:ext cx="21366388" cy="7297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Once you’ve incorporated your tests, you can run them anytime with devtools::test() (Ctrl/Cmd + Shift + T)…"/>
          <p:cNvSpPr txBox="1"/>
          <p:nvPr/>
        </p:nvSpPr>
        <p:spPr>
          <a:xfrm>
            <a:off x="483302" y="4065768"/>
            <a:ext cx="23265052" cy="240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incorporated your tests, you can run them anytime with 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(Ctrl/Cmd + Shift + T)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Now, every time you update your functions or make changes to your package you can test quickly and consistently</a:t>
            </a:r>
          </a:p>
        </p:txBody>
      </p:sp>
    </p:spTree>
    <p:extLst>
      <p:ext uri="{BB962C8B-B14F-4D97-AF65-F5344CB8AC3E}">
        <p14:creationId xmlns:p14="http://schemas.microsoft.com/office/powerpoint/2010/main" val="7776143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020109" y="213157"/>
            <a:ext cx="12496234" cy="1249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Every R package has the same basic shell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Every R package has the same basic shell</a:t>
            </a:r>
          </a:p>
        </p:txBody>
      </p:sp>
      <p:sp>
        <p:nvSpPr>
          <p:cNvPr id="151" name="Creating the framework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8439261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Creating the framework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79" name="Integrate testing for our rescale func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652145">
              <a:spcBef>
                <a:spcPts val="5100"/>
              </a:spcBef>
              <a:buSzTx/>
              <a:buNone/>
              <a:defRPr sz="6320">
                <a:solidFill>
                  <a:srgbClr val="005493"/>
                </a:solidFill>
              </a:defRPr>
            </a:pPr>
            <a:r>
              <a:t>Integrate testing for our rescale function: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test_rescale.R script and save in testthat folder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a test to check for: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Creating proper warnings or messages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Check for proper dimensions or output type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Computes correctly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Save and run tests with </a:t>
            </a:r>
            <a:r>
              <a:rPr sz="5530"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t> (Ctrl/Cmd + Shift + T)</a:t>
            </a:r>
          </a:p>
        </p:txBody>
      </p:sp>
    </p:spTree>
    <p:extLst>
      <p:ext uri="{BB962C8B-B14F-4D97-AF65-F5344CB8AC3E}">
        <p14:creationId xmlns:p14="http://schemas.microsoft.com/office/powerpoint/2010/main" val="385735826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pic>
        <p:nvPicPr>
          <p:cNvPr id="282" name="Screen Shot 2017-11-14 at 11.08.16 AM.png" descr="Screen Shot 2017-11-14 at 11.08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2" y="4870489"/>
            <a:ext cx="23099316" cy="74104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993587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85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</p:txBody>
      </p:sp>
      <p:pic>
        <p:nvPicPr>
          <p:cNvPr id="286" name="Screen Shot 2017-11-14 at 11.12.38 AM.png" descr="Screen Shot 2017-11-14 at 11.12.38 AM.png"/>
          <p:cNvPicPr>
            <a:picLocks noChangeAspect="1"/>
          </p:cNvPicPr>
          <p:nvPr/>
        </p:nvPicPr>
        <p:blipFill>
          <a:blip r:embed="rId2"/>
          <a:srcRect t="28915"/>
          <a:stretch>
            <a:fillRect/>
          </a:stretch>
        </p:blipFill>
        <p:spPr>
          <a:xfrm>
            <a:off x="10851853" y="6030036"/>
            <a:ext cx="12636501" cy="724027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Rectangle"/>
          <p:cNvSpPr/>
          <p:nvPr/>
        </p:nvSpPr>
        <p:spPr>
          <a:xfrm>
            <a:off x="12618357" y="6899837"/>
            <a:ext cx="3936649" cy="59316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695988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90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Great book for digging into testing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053" y="5315990"/>
            <a:ext cx="4947670" cy="81213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176411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Make it easy to learn about your package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Make it easy to learn about your packages!</a:t>
            </a:r>
          </a:p>
        </p:txBody>
      </p:sp>
      <p:sp>
        <p:nvSpPr>
          <p:cNvPr id="294" name="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Vignette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926089" y="1347576"/>
            <a:ext cx="11726777" cy="117267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5293772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earning about your pack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about your package</a:t>
            </a:r>
          </a:p>
        </p:txBody>
      </p:sp>
      <p:sp>
        <p:nvSpPr>
          <p:cNvPr id="298" name="vignette(&quot;dplyr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vignette("</a:t>
            </a:r>
            <a:r>
              <a:rPr sz="4000" dirty="0" err="1"/>
              <a:t>dplyr</a:t>
            </a:r>
            <a:r>
              <a:rPr sz="4000" dirty="0"/>
              <a:t>")</a:t>
            </a:r>
          </a:p>
        </p:txBody>
      </p:sp>
      <p:sp>
        <p:nvSpPr>
          <p:cNvPr id="299" name="Most modern packages include a vignette which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Most modern packages include a vignette which: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Introduce the purpose for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Discuss the functions supplied by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Illustrates how someone can use your package</a:t>
            </a:r>
          </a:p>
        </p:txBody>
      </p:sp>
      <p:pic>
        <p:nvPicPr>
          <p:cNvPr id="300" name="Screen Shot 2017-11-14 at 11.20.35 AM.png" descr="Screen Shot 2017-11-14 at 11.20.3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922" y="3821214"/>
            <a:ext cx="7937501" cy="9372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461106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3" name="devtools::use_vignette(&quot;myfirstvignette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devtools::use_vignette("myfirstvignette")</a:t>
            </a:r>
          </a:p>
        </p:txBody>
      </p:sp>
      <p:sp>
        <p:nvSpPr>
          <p:cNvPr id="304" name="Initialize a vignette with devtools::use_vignette()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Initialize a vignette with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devtools::use_vignette()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vignettes/ directory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necessary dependencies to DESCRIPTION file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draft vignette</a:t>
            </a:r>
          </a:p>
        </p:txBody>
      </p:sp>
      <p:pic>
        <p:nvPicPr>
          <p:cNvPr id="305" name="Screen Shot 2017-11-14 at 11.27.43 AM.png" descr="Screen Shot 2017-11-14 at 11.27.4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512" y="6771594"/>
            <a:ext cx="9067801" cy="9677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773425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8" name="If you are familiar with R Markdown then vignettes are a piece of cake:…"/>
          <p:cNvSpPr txBox="1"/>
          <p:nvPr/>
        </p:nvSpPr>
        <p:spPr>
          <a:xfrm>
            <a:off x="1084009" y="3270792"/>
            <a:ext cx="12445232" cy="943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 are familiar with R Markdown then vignettes are a piece of cake: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Run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devtools::install()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 to install development version of package on your computer.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Update YAML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 your own text and headers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Include code chunks (load your package like any other package -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library(myfirstpackage)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Anything else you’d want to include to explain this package</a:t>
            </a:r>
          </a:p>
        </p:txBody>
      </p:sp>
      <p:pic>
        <p:nvPicPr>
          <p:cNvPr id="309" name="Screen Shot 2017-11-14 at 12.27.57 PM.png" descr="Screen Shot 2017-11-14 at 12.27.5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067" y="3280568"/>
            <a:ext cx="10492762" cy="997426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onnection Line"/>
          <p:cNvSpPr/>
          <p:nvPr/>
        </p:nvSpPr>
        <p:spPr>
          <a:xfrm>
            <a:off x="6441440" y="4886959"/>
            <a:ext cx="7117081" cy="277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1" name="Line"/>
          <p:cNvSpPr/>
          <p:nvPr/>
        </p:nvSpPr>
        <p:spPr>
          <a:xfrm>
            <a:off x="13542275" y="4889500"/>
            <a:ext cx="660559" cy="0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2" name="Line"/>
          <p:cNvSpPr/>
          <p:nvPr/>
        </p:nvSpPr>
        <p:spPr>
          <a:xfrm>
            <a:off x="10265729" y="8843010"/>
            <a:ext cx="3703130" cy="13255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6" name="Connection Line"/>
          <p:cNvSpPr/>
          <p:nvPr/>
        </p:nvSpPr>
        <p:spPr>
          <a:xfrm>
            <a:off x="12942569" y="10568940"/>
            <a:ext cx="619761" cy="75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4" name="Line"/>
          <p:cNvSpPr/>
          <p:nvPr/>
        </p:nvSpPr>
        <p:spPr>
          <a:xfrm>
            <a:off x="13542275" y="11322706"/>
            <a:ext cx="660559" cy="1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328802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19" name="When you are ready just knit to html_vignette (Ctrl/Cmd + Shift + K)"/>
          <p:cNvSpPr txBox="1"/>
          <p:nvPr/>
        </p:nvSpPr>
        <p:spPr>
          <a:xfrm>
            <a:off x="1084009" y="2998938"/>
            <a:ext cx="22002491" cy="149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4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just knit to 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html_vignette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Cmd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+ Shift + K)</a:t>
            </a:r>
          </a:p>
        </p:txBody>
      </p:sp>
      <p:pic>
        <p:nvPicPr>
          <p:cNvPr id="320" name="Screen Shot 2017-11-14 at 11.46.06 AM.png" descr="Screen Shot 2017-11-14 at 11.46.0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54" y="4013311"/>
            <a:ext cx="17094201" cy="970269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Line"/>
          <p:cNvSpPr/>
          <p:nvPr/>
        </p:nvSpPr>
        <p:spPr>
          <a:xfrm flipH="1">
            <a:off x="6839114" y="4239446"/>
            <a:ext cx="4552568" cy="142259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931553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24" name="Take 5 minutes to edit your vignett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Take 5 minutes to edit your vignette</a:t>
            </a:r>
          </a:p>
        </p:txBody>
      </p:sp>
    </p:spTree>
    <p:extLst>
      <p:ext uri="{BB962C8B-B14F-4D97-AF65-F5344CB8AC3E}">
        <p14:creationId xmlns:p14="http://schemas.microsoft.com/office/powerpoint/2010/main" val="19483176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etting up an r package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Setting up an r package Project</a:t>
            </a:r>
          </a:p>
        </p:txBody>
      </p:sp>
      <p:sp>
        <p:nvSpPr>
          <p:cNvPr id="154" name="File &gt;&gt; New Project"/>
          <p:cNvSpPr txBox="1"/>
          <p:nvPr/>
        </p:nvSpPr>
        <p:spPr>
          <a:xfrm>
            <a:off x="873391" y="3529325"/>
            <a:ext cx="13526186" cy="105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File &gt;&gt; New Project</a:t>
            </a:r>
          </a:p>
        </p:txBody>
      </p:sp>
      <p:sp>
        <p:nvSpPr>
          <p:cNvPr id="162" name="Alternatively:  devtools::create(&quot;path/to/package/myfirstpackage&quot;)"/>
          <p:cNvSpPr txBox="1"/>
          <p:nvPr/>
        </p:nvSpPr>
        <p:spPr>
          <a:xfrm>
            <a:off x="4406954" y="10347232"/>
            <a:ext cx="15582792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Alternatively:</a:t>
            </a:r>
            <a:r>
              <a:rPr lang="en-US" dirty="0"/>
              <a:t>	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devtools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::create("path/to/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my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ackage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lang="en-US" dirty="0">
              <a:latin typeface="Monaco"/>
              <a:ea typeface="Monaco"/>
              <a:cs typeface="Monaco"/>
              <a:sym typeface="Monaco"/>
            </a:endParaRP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utils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rcpp.package.skeleton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3EDA08-E189-47B9-848C-103BB3706162}"/>
              </a:ext>
            </a:extLst>
          </p:cNvPr>
          <p:cNvGrpSpPr/>
          <p:nvPr/>
        </p:nvGrpSpPr>
        <p:grpSpPr>
          <a:xfrm>
            <a:off x="261378" y="5193986"/>
            <a:ext cx="23912045" cy="4544722"/>
            <a:chOff x="261378" y="6231962"/>
            <a:chExt cx="23912045" cy="4544722"/>
          </a:xfrm>
        </p:grpSpPr>
        <p:pic>
          <p:nvPicPr>
            <p:cNvPr id="157" name="Screen Shot 2017-11-13 at 7.54.24 AM.png" descr="Screen Shot 2017-11-13 at 7.54.24 A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3422" y="6237199"/>
              <a:ext cx="6350001" cy="4533672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E65A2-A3DC-4D84-8EEA-B5E1EA57CE99}"/>
                </a:ext>
              </a:extLst>
            </p:cNvPr>
            <p:cNvGrpSpPr/>
            <p:nvPr/>
          </p:nvGrpSpPr>
          <p:grpSpPr>
            <a:xfrm>
              <a:off x="261378" y="6231962"/>
              <a:ext cx="8557214" cy="4544145"/>
              <a:chOff x="261378" y="6231962"/>
              <a:chExt cx="8557214" cy="4544145"/>
            </a:xfrm>
          </p:grpSpPr>
          <p:sp>
            <p:nvSpPr>
              <p:cNvPr id="158" name="Line"/>
              <p:cNvSpPr/>
              <p:nvPr/>
            </p:nvSpPr>
            <p:spPr>
              <a:xfrm flipV="1">
                <a:off x="7133053" y="8476744"/>
                <a:ext cx="1685539" cy="27289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FEC25F0-E9CD-4C7B-BE95-B749DD296255}"/>
                  </a:ext>
                </a:extLst>
              </p:cNvPr>
              <p:cNvGrpSpPr/>
              <p:nvPr/>
            </p:nvGrpSpPr>
            <p:grpSpPr>
              <a:xfrm>
                <a:off x="261378" y="6231962"/>
                <a:ext cx="6730226" cy="4544145"/>
                <a:chOff x="261378" y="6231962"/>
                <a:chExt cx="6730226" cy="4544145"/>
              </a:xfrm>
            </p:grpSpPr>
            <p:pic>
              <p:nvPicPr>
                <p:cNvPr id="155" name="fullsizeoutput_1.jpeg" descr="fullsizeoutput_1.jpe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490" y="6231962"/>
                  <a:ext cx="6350001" cy="4544145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60" name="Rectangle"/>
                <p:cNvSpPr/>
                <p:nvPr/>
              </p:nvSpPr>
              <p:spPr>
                <a:xfrm>
                  <a:off x="261378" y="7212650"/>
                  <a:ext cx="6730226" cy="1003177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0AD2D8-3A67-412C-A40F-8372446A9110}"/>
                </a:ext>
              </a:extLst>
            </p:cNvPr>
            <p:cNvGrpSpPr/>
            <p:nvPr/>
          </p:nvGrpSpPr>
          <p:grpSpPr>
            <a:xfrm>
              <a:off x="8947343" y="6243012"/>
              <a:ext cx="8525111" cy="4533672"/>
              <a:chOff x="8947343" y="6243012"/>
              <a:chExt cx="8525111" cy="4533672"/>
            </a:xfrm>
          </p:grpSpPr>
          <p:sp>
            <p:nvSpPr>
              <p:cNvPr id="159" name="Line"/>
              <p:cNvSpPr/>
              <p:nvPr/>
            </p:nvSpPr>
            <p:spPr>
              <a:xfrm flipV="1">
                <a:off x="15819020" y="8476745"/>
                <a:ext cx="1653434" cy="27290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2F65885-C6E8-431D-8766-3F27029015E8}"/>
                  </a:ext>
                </a:extLst>
              </p:cNvPr>
              <p:cNvGrpSpPr/>
              <p:nvPr/>
            </p:nvGrpSpPr>
            <p:grpSpPr>
              <a:xfrm>
                <a:off x="8947343" y="6243012"/>
                <a:ext cx="6730226" cy="4533672"/>
                <a:chOff x="8947343" y="6243012"/>
                <a:chExt cx="6730226" cy="4533672"/>
              </a:xfrm>
            </p:grpSpPr>
            <p:pic>
              <p:nvPicPr>
                <p:cNvPr id="14" name="Screen Shot 2017-11-13 at 7.53.50 AM.png" descr="Screen Shot 2017-11-13 at 7.53.50 AM.png">
                  <a:extLst>
                    <a:ext uri="{FF2B5EF4-FFF2-40B4-BE49-F238E27FC236}">
                      <a16:creationId xmlns:a16="http://schemas.microsoft.com/office/drawing/2014/main" id="{1676431A-73F2-4DEF-9707-8D1D5B9BB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43806" y="6243012"/>
                  <a:ext cx="6350001" cy="453367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5" name="Rectangle">
                  <a:extLst>
                    <a:ext uri="{FF2B5EF4-FFF2-40B4-BE49-F238E27FC236}">
                      <a16:creationId xmlns:a16="http://schemas.microsoft.com/office/drawing/2014/main" id="{EFBACD82-097B-49D5-91AF-B9245962BD27}"/>
                    </a:ext>
                  </a:extLst>
                </p:cNvPr>
                <p:cNvSpPr/>
                <p:nvPr/>
              </p:nvSpPr>
              <p:spPr>
                <a:xfrm>
                  <a:off x="8947343" y="7536261"/>
                  <a:ext cx="6730226" cy="679566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ocal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Local Deployment</a:t>
            </a:r>
          </a:p>
        </p:txBody>
      </p:sp>
      <p:sp>
        <p:nvSpPr>
          <p:cNvPr id="327" name="Create a local source package to share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Create a local source package to share</a:t>
            </a:r>
          </a:p>
        </p:txBody>
      </p:sp>
      <p:sp>
        <p:nvSpPr>
          <p:cNvPr id="328" name="Plug"/>
          <p:cNvSpPr/>
          <p:nvPr/>
        </p:nvSpPr>
        <p:spPr>
          <a:xfrm>
            <a:off x="15272532" y="1033723"/>
            <a:ext cx="5013392" cy="11667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47" y="0"/>
                </a:moveTo>
                <a:cubicBezTo>
                  <a:pt x="4155" y="0"/>
                  <a:pt x="3432" y="311"/>
                  <a:pt x="3432" y="694"/>
                </a:cubicBezTo>
                <a:lnTo>
                  <a:pt x="3432" y="4533"/>
                </a:lnTo>
                <a:lnTo>
                  <a:pt x="0" y="4533"/>
                </a:lnTo>
                <a:lnTo>
                  <a:pt x="0" y="8991"/>
                </a:lnTo>
                <a:cubicBezTo>
                  <a:pt x="0" y="8991"/>
                  <a:pt x="4" y="12449"/>
                  <a:pt x="5058" y="13335"/>
                </a:cubicBezTo>
                <a:cubicBezTo>
                  <a:pt x="5053" y="13367"/>
                  <a:pt x="5047" y="13399"/>
                  <a:pt x="5047" y="13433"/>
                </a:cubicBezTo>
                <a:lnTo>
                  <a:pt x="5047" y="14818"/>
                </a:lnTo>
                <a:cubicBezTo>
                  <a:pt x="5047" y="15581"/>
                  <a:pt x="6499" y="16205"/>
                  <a:pt x="8275" y="16205"/>
                </a:cubicBezTo>
                <a:lnTo>
                  <a:pt x="9186" y="16205"/>
                </a:lnTo>
                <a:lnTo>
                  <a:pt x="9186" y="21600"/>
                </a:lnTo>
                <a:lnTo>
                  <a:pt x="12414" y="21600"/>
                </a:lnTo>
                <a:lnTo>
                  <a:pt x="12414" y="16205"/>
                </a:lnTo>
                <a:lnTo>
                  <a:pt x="13325" y="16205"/>
                </a:lnTo>
                <a:cubicBezTo>
                  <a:pt x="15101" y="16205"/>
                  <a:pt x="16553" y="15581"/>
                  <a:pt x="16553" y="14818"/>
                </a:cubicBezTo>
                <a:lnTo>
                  <a:pt x="16553" y="13433"/>
                </a:lnTo>
                <a:cubicBezTo>
                  <a:pt x="16553" y="13399"/>
                  <a:pt x="16547" y="13367"/>
                  <a:pt x="16542" y="13335"/>
                </a:cubicBezTo>
                <a:cubicBezTo>
                  <a:pt x="21596" y="12449"/>
                  <a:pt x="21600" y="8991"/>
                  <a:pt x="21600" y="8991"/>
                </a:cubicBezTo>
                <a:lnTo>
                  <a:pt x="21600" y="4533"/>
                </a:lnTo>
                <a:lnTo>
                  <a:pt x="18168" y="4533"/>
                </a:lnTo>
                <a:lnTo>
                  <a:pt x="18168" y="694"/>
                </a:lnTo>
                <a:cubicBezTo>
                  <a:pt x="18168" y="311"/>
                  <a:pt x="17445" y="0"/>
                  <a:pt x="16553" y="0"/>
                </a:cubicBezTo>
                <a:cubicBezTo>
                  <a:pt x="15662" y="0"/>
                  <a:pt x="14939" y="311"/>
                  <a:pt x="14939" y="694"/>
                </a:cubicBezTo>
                <a:lnTo>
                  <a:pt x="14939" y="4533"/>
                </a:lnTo>
                <a:lnTo>
                  <a:pt x="11224" y="4533"/>
                </a:lnTo>
                <a:lnTo>
                  <a:pt x="10376" y="4533"/>
                </a:lnTo>
                <a:lnTo>
                  <a:pt x="6661" y="4533"/>
                </a:lnTo>
                <a:lnTo>
                  <a:pt x="6661" y="694"/>
                </a:lnTo>
                <a:cubicBezTo>
                  <a:pt x="6661" y="311"/>
                  <a:pt x="5938" y="0"/>
                  <a:pt x="5047" y="0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4684062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before shar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sharing!</a:t>
            </a:r>
          </a:p>
        </p:txBody>
      </p:sp>
      <p:sp>
        <p:nvSpPr>
          <p:cNvPr id="331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13494" y="8150934"/>
            <a:ext cx="21653041" cy="208534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332" name="Be sure to run your local tests and checks prior to sharing!"/>
          <p:cNvSpPr txBox="1"/>
          <p:nvPr/>
        </p:nvSpPr>
        <p:spPr>
          <a:xfrm>
            <a:off x="1090359" y="4712563"/>
            <a:ext cx="22215982" cy="3839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6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 sure to run your local tests and checks prior to sharing!</a:t>
            </a:r>
          </a:p>
        </p:txBody>
      </p:sp>
      <p:sp>
        <p:nvSpPr>
          <p:cNvPr id="333" name="Assuming everything checks out fine, let’s proceed with sharing our package"/>
          <p:cNvSpPr txBox="1"/>
          <p:nvPr/>
        </p:nvSpPr>
        <p:spPr>
          <a:xfrm>
            <a:off x="1446782" y="12050986"/>
            <a:ext cx="2150313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Assuming everything checks out fine, let’s proceed with sharing our package</a:t>
            </a:r>
          </a:p>
        </p:txBody>
      </p:sp>
    </p:spTree>
    <p:extLst>
      <p:ext uri="{BB962C8B-B14F-4D97-AF65-F5344CB8AC3E}">
        <p14:creationId xmlns:p14="http://schemas.microsoft.com/office/powerpoint/2010/main" val="261830075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reating the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the source file</a:t>
            </a:r>
          </a:p>
        </p:txBody>
      </p:sp>
      <p:sp>
        <p:nvSpPr>
          <p:cNvPr id="336" name="devtools::build()"/>
          <p:cNvSpPr txBox="1">
            <a:spLocks noGrp="1"/>
          </p:cNvSpPr>
          <p:nvPr>
            <p:ph type="body" sz="quarter" idx="1"/>
          </p:nvPr>
        </p:nvSpPr>
        <p:spPr>
          <a:xfrm>
            <a:off x="13494" y="5062141"/>
            <a:ext cx="21653041" cy="1353927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::build()</a:t>
            </a:r>
          </a:p>
        </p:txBody>
      </p:sp>
      <p:sp>
        <p:nvSpPr>
          <p:cNvPr id="337" name="To share locally, we need to save our packages as a .tar.gz files"/>
          <p:cNvSpPr txBox="1"/>
          <p:nvPr/>
        </p:nvSpPr>
        <p:spPr>
          <a:xfrm>
            <a:off x="1084009" y="3667933"/>
            <a:ext cx="22215982" cy="1353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share locally, we need to save our packages as a .tar.gz files</a:t>
            </a:r>
          </a:p>
        </p:txBody>
      </p:sp>
      <p:pic>
        <p:nvPicPr>
          <p:cNvPr id="338" name="Screen Shot 2017-11-14 at 12.49.55 PM.png" descr="Screen Shot 2017-11-14 at 12.49.5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9" y="6942870"/>
            <a:ext cx="11100202" cy="489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7-11-14 at 12.50.28 PM.png" descr="Screen Shot 2017-11-14 at 12.50.2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168" y="8424933"/>
            <a:ext cx="3971926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Line"/>
          <p:cNvSpPr/>
          <p:nvPr/>
        </p:nvSpPr>
        <p:spPr>
          <a:xfrm flipV="1">
            <a:off x="7774566" y="10632300"/>
            <a:ext cx="9082026" cy="97733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41" name="You can now pass along this .tar.gz file"/>
          <p:cNvSpPr txBox="1"/>
          <p:nvPr/>
        </p:nvSpPr>
        <p:spPr>
          <a:xfrm>
            <a:off x="7714866" y="12614276"/>
            <a:ext cx="91987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You can now pass along this .tar.gz file</a:t>
            </a:r>
          </a:p>
        </p:txBody>
      </p:sp>
    </p:spTree>
    <p:extLst>
      <p:ext uri="{BB962C8B-B14F-4D97-AF65-F5344CB8AC3E}">
        <p14:creationId xmlns:p14="http://schemas.microsoft.com/office/powerpoint/2010/main" val="1658093569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oading a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Loading a source file</a:t>
            </a:r>
          </a:p>
        </p:txBody>
      </p:sp>
      <p:sp>
        <p:nvSpPr>
          <p:cNvPr id="344" name="# install package from a raw source file…"/>
          <p:cNvSpPr txBox="1">
            <a:spLocks noGrp="1"/>
          </p:cNvSpPr>
          <p:nvPr>
            <p:ph type="body" sz="quarter" idx="1"/>
          </p:nvPr>
        </p:nvSpPr>
        <p:spPr>
          <a:xfrm>
            <a:off x="13494" y="4911993"/>
            <a:ext cx="24357012" cy="185258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install package from a raw source file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install.packages</a:t>
            </a:r>
            <a:r>
              <a:rPr sz="3600" dirty="0"/>
              <a:t>("/Users/</a:t>
            </a:r>
            <a:r>
              <a:rPr sz="3600" dirty="0" err="1"/>
              <a:t>bradleyboehmke</a:t>
            </a:r>
            <a:r>
              <a:rPr sz="3600" dirty="0"/>
              <a:t>/Desktop/myfirstpackage_0.1.0.tar.gz", repos = NULL, type = "source")</a:t>
            </a:r>
            <a:endParaRPr dirty="0"/>
          </a:p>
        </p:txBody>
      </p:sp>
      <p:sp>
        <p:nvSpPr>
          <p:cNvPr id="345" name="Load this package with install.packages(“path”, repos = NULL, type = “source”)"/>
          <p:cNvSpPr txBox="1"/>
          <p:nvPr/>
        </p:nvSpPr>
        <p:spPr>
          <a:xfrm>
            <a:off x="1084009" y="3639311"/>
            <a:ext cx="22215982" cy="126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3484" marR="0" lvl="0" indent="-443484" algn="l" defTabSz="443484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31800" algn="l"/>
              </a:tabLst>
              <a:defRPr sz="4850">
                <a:solidFill>
                  <a:srgbClr val="5A5F5E"/>
                </a:solidFill>
              </a:defRPr>
            </a:pPr>
            <a:r>
              <a:rPr kumimoji="0" sz="485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Load this package with </a:t>
            </a:r>
            <a:r>
              <a:rPr kumimoji="0" sz="388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install.packages(“path”, repos = NULL, type = “source”)</a:t>
            </a:r>
          </a:p>
        </p:txBody>
      </p:sp>
      <p:pic>
        <p:nvPicPr>
          <p:cNvPr id="346" name="Screen Shot 2017-11-14 at 12.55.43 PM.png" descr="Screen Shot 2017-11-14 at 12.55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80" y="7480800"/>
            <a:ext cx="17406940" cy="62386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884617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49" name="Create your source fi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your source file.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Email to your neighbor.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your neighbor’s package.</a:t>
            </a:r>
          </a:p>
        </p:txBody>
      </p:sp>
    </p:spTree>
    <p:extLst>
      <p:ext uri="{BB962C8B-B14F-4D97-AF65-F5344CB8AC3E}">
        <p14:creationId xmlns:p14="http://schemas.microsoft.com/office/powerpoint/2010/main" val="131569708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Host your package on GitHub or CRAN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Host your package on GitHub or CRAN</a:t>
            </a:r>
          </a:p>
        </p:txBody>
      </p:sp>
      <p:sp>
        <p:nvSpPr>
          <p:cNvPr id="352" name="Public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Public Deployment</a:t>
            </a:r>
          </a:p>
        </p:txBody>
      </p:sp>
      <p:sp>
        <p:nvSpPr>
          <p:cNvPr id="353" name="Radio Tower"/>
          <p:cNvSpPr/>
          <p:nvPr/>
        </p:nvSpPr>
        <p:spPr>
          <a:xfrm>
            <a:off x="14254010" y="631199"/>
            <a:ext cx="8644972" cy="12453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3364"/>
                  <a:pt x="0" y="7498"/>
                </a:cubicBezTo>
                <a:cubicBezTo>
                  <a:pt x="0" y="10532"/>
                  <a:pt x="2679" y="13248"/>
                  <a:pt x="6711" y="14418"/>
                </a:cubicBezTo>
                <a:lnTo>
                  <a:pt x="6905" y="13852"/>
                </a:lnTo>
                <a:cubicBezTo>
                  <a:pt x="3202" y="12777"/>
                  <a:pt x="881" y="10284"/>
                  <a:pt x="881" y="7498"/>
                </a:cubicBezTo>
                <a:cubicBezTo>
                  <a:pt x="881" y="3702"/>
                  <a:pt x="5330" y="613"/>
                  <a:pt x="10799" y="613"/>
                </a:cubicBezTo>
                <a:cubicBezTo>
                  <a:pt x="16267" y="613"/>
                  <a:pt x="20717" y="3702"/>
                  <a:pt x="20717" y="7498"/>
                </a:cubicBezTo>
                <a:cubicBezTo>
                  <a:pt x="20717" y="10294"/>
                  <a:pt x="18385" y="12790"/>
                  <a:pt x="14664" y="13860"/>
                </a:cubicBezTo>
                <a:lnTo>
                  <a:pt x="14855" y="14426"/>
                </a:lnTo>
                <a:cubicBezTo>
                  <a:pt x="18907" y="13261"/>
                  <a:pt x="21600" y="10542"/>
                  <a:pt x="21600" y="7498"/>
                </a:cubicBezTo>
                <a:cubicBezTo>
                  <a:pt x="21600" y="3364"/>
                  <a:pt x="16754" y="0"/>
                  <a:pt x="10799" y="0"/>
                </a:cubicBezTo>
                <a:close/>
                <a:moveTo>
                  <a:pt x="10782" y="2273"/>
                </a:moveTo>
                <a:cubicBezTo>
                  <a:pt x="6615" y="2273"/>
                  <a:pt x="3224" y="4625"/>
                  <a:pt x="3224" y="7518"/>
                </a:cubicBezTo>
                <a:cubicBezTo>
                  <a:pt x="3224" y="9596"/>
                  <a:pt x="4974" y="11397"/>
                  <a:pt x="7505" y="12246"/>
                </a:cubicBezTo>
                <a:lnTo>
                  <a:pt x="7730" y="11636"/>
                </a:lnTo>
                <a:cubicBezTo>
                  <a:pt x="5583" y="10866"/>
                  <a:pt x="4112" y="9308"/>
                  <a:pt x="4112" y="7518"/>
                </a:cubicBezTo>
                <a:cubicBezTo>
                  <a:pt x="4112" y="4965"/>
                  <a:pt x="7104" y="2890"/>
                  <a:pt x="10782" y="2890"/>
                </a:cubicBezTo>
                <a:cubicBezTo>
                  <a:pt x="14459" y="2890"/>
                  <a:pt x="17452" y="4965"/>
                  <a:pt x="17452" y="7518"/>
                </a:cubicBezTo>
                <a:cubicBezTo>
                  <a:pt x="17452" y="9308"/>
                  <a:pt x="15979" y="10866"/>
                  <a:pt x="13831" y="11636"/>
                </a:cubicBezTo>
                <a:lnTo>
                  <a:pt x="14059" y="12246"/>
                </a:lnTo>
                <a:cubicBezTo>
                  <a:pt x="16590" y="11397"/>
                  <a:pt x="18340" y="9596"/>
                  <a:pt x="18340" y="7518"/>
                </a:cubicBezTo>
                <a:cubicBezTo>
                  <a:pt x="18340" y="4625"/>
                  <a:pt x="14949" y="2273"/>
                  <a:pt x="10782" y="2273"/>
                </a:cubicBezTo>
                <a:close/>
                <a:moveTo>
                  <a:pt x="10782" y="4513"/>
                </a:moveTo>
                <a:cubicBezTo>
                  <a:pt x="8395" y="4513"/>
                  <a:pt x="6452" y="5861"/>
                  <a:pt x="6452" y="7518"/>
                </a:cubicBezTo>
                <a:cubicBezTo>
                  <a:pt x="6452" y="8546"/>
                  <a:pt x="7201" y="9456"/>
                  <a:pt x="8337" y="9998"/>
                </a:cubicBezTo>
                <a:lnTo>
                  <a:pt x="8575" y="9351"/>
                </a:lnTo>
                <a:cubicBezTo>
                  <a:pt x="7820" y="8912"/>
                  <a:pt x="7340" y="8253"/>
                  <a:pt x="7340" y="7518"/>
                </a:cubicBezTo>
                <a:cubicBezTo>
                  <a:pt x="7340" y="6201"/>
                  <a:pt x="8884" y="5129"/>
                  <a:pt x="10782" y="5129"/>
                </a:cubicBezTo>
                <a:cubicBezTo>
                  <a:pt x="12680" y="5129"/>
                  <a:pt x="14223" y="6201"/>
                  <a:pt x="14223" y="7518"/>
                </a:cubicBezTo>
                <a:cubicBezTo>
                  <a:pt x="14223" y="8253"/>
                  <a:pt x="13743" y="8912"/>
                  <a:pt x="12989" y="9351"/>
                </a:cubicBezTo>
                <a:lnTo>
                  <a:pt x="13226" y="9996"/>
                </a:lnTo>
                <a:cubicBezTo>
                  <a:pt x="14363" y="9454"/>
                  <a:pt x="15112" y="8546"/>
                  <a:pt x="15112" y="7518"/>
                </a:cubicBezTo>
                <a:cubicBezTo>
                  <a:pt x="15112" y="5861"/>
                  <a:pt x="13169" y="4513"/>
                  <a:pt x="10782" y="4513"/>
                </a:cubicBezTo>
                <a:close/>
                <a:moveTo>
                  <a:pt x="10782" y="6734"/>
                </a:moveTo>
                <a:cubicBezTo>
                  <a:pt x="10157" y="6734"/>
                  <a:pt x="9652" y="7085"/>
                  <a:pt x="9652" y="7518"/>
                </a:cubicBezTo>
                <a:cubicBezTo>
                  <a:pt x="9652" y="7780"/>
                  <a:pt x="9837" y="8012"/>
                  <a:pt x="10121" y="8155"/>
                </a:cubicBezTo>
                <a:lnTo>
                  <a:pt x="5153" y="21600"/>
                </a:lnTo>
                <a:lnTo>
                  <a:pt x="6317" y="21600"/>
                </a:lnTo>
                <a:lnTo>
                  <a:pt x="10782" y="19994"/>
                </a:lnTo>
                <a:lnTo>
                  <a:pt x="15247" y="21600"/>
                </a:lnTo>
                <a:lnTo>
                  <a:pt x="16411" y="21600"/>
                </a:lnTo>
                <a:lnTo>
                  <a:pt x="11443" y="8155"/>
                </a:lnTo>
                <a:cubicBezTo>
                  <a:pt x="11727" y="8012"/>
                  <a:pt x="11912" y="7780"/>
                  <a:pt x="11912" y="7518"/>
                </a:cubicBezTo>
                <a:cubicBezTo>
                  <a:pt x="11912" y="7085"/>
                  <a:pt x="11406" y="6734"/>
                  <a:pt x="10782" y="6734"/>
                </a:cubicBezTo>
                <a:close/>
                <a:moveTo>
                  <a:pt x="10782" y="9574"/>
                </a:moveTo>
                <a:lnTo>
                  <a:pt x="11648" y="11920"/>
                </a:lnTo>
                <a:lnTo>
                  <a:pt x="9915" y="11920"/>
                </a:lnTo>
                <a:lnTo>
                  <a:pt x="10782" y="9574"/>
                </a:lnTo>
                <a:close/>
                <a:moveTo>
                  <a:pt x="10029" y="12215"/>
                </a:moveTo>
                <a:lnTo>
                  <a:pt x="11532" y="12215"/>
                </a:lnTo>
                <a:lnTo>
                  <a:pt x="10782" y="12891"/>
                </a:lnTo>
                <a:lnTo>
                  <a:pt x="10029" y="12215"/>
                </a:lnTo>
                <a:close/>
                <a:moveTo>
                  <a:pt x="9729" y="12427"/>
                </a:moveTo>
                <a:lnTo>
                  <a:pt x="10513" y="13133"/>
                </a:lnTo>
                <a:lnTo>
                  <a:pt x="8947" y="14541"/>
                </a:lnTo>
                <a:lnTo>
                  <a:pt x="9729" y="12427"/>
                </a:lnTo>
                <a:close/>
                <a:moveTo>
                  <a:pt x="11835" y="12427"/>
                </a:moveTo>
                <a:lnTo>
                  <a:pt x="12616" y="14541"/>
                </a:lnTo>
                <a:lnTo>
                  <a:pt x="11050" y="13133"/>
                </a:lnTo>
                <a:lnTo>
                  <a:pt x="11835" y="12427"/>
                </a:lnTo>
                <a:close/>
                <a:moveTo>
                  <a:pt x="10782" y="13375"/>
                </a:moveTo>
                <a:lnTo>
                  <a:pt x="12568" y="14979"/>
                </a:lnTo>
                <a:lnTo>
                  <a:pt x="8996" y="14979"/>
                </a:lnTo>
                <a:lnTo>
                  <a:pt x="10782" y="13375"/>
                </a:lnTo>
                <a:close/>
                <a:moveTo>
                  <a:pt x="9003" y="15275"/>
                </a:moveTo>
                <a:lnTo>
                  <a:pt x="12561" y="15275"/>
                </a:lnTo>
                <a:lnTo>
                  <a:pt x="10782" y="16237"/>
                </a:lnTo>
                <a:lnTo>
                  <a:pt x="9003" y="15275"/>
                </a:lnTo>
                <a:close/>
                <a:moveTo>
                  <a:pt x="8613" y="15439"/>
                </a:moveTo>
                <a:lnTo>
                  <a:pt x="10436" y="16426"/>
                </a:lnTo>
                <a:lnTo>
                  <a:pt x="7703" y="17904"/>
                </a:lnTo>
                <a:lnTo>
                  <a:pt x="8613" y="15439"/>
                </a:lnTo>
                <a:close/>
                <a:moveTo>
                  <a:pt x="12948" y="15439"/>
                </a:moveTo>
                <a:lnTo>
                  <a:pt x="13860" y="17904"/>
                </a:lnTo>
                <a:lnTo>
                  <a:pt x="11128" y="16426"/>
                </a:lnTo>
                <a:lnTo>
                  <a:pt x="12948" y="15439"/>
                </a:lnTo>
                <a:close/>
                <a:moveTo>
                  <a:pt x="10782" y="16612"/>
                </a:moveTo>
                <a:lnTo>
                  <a:pt x="13785" y="18238"/>
                </a:lnTo>
                <a:lnTo>
                  <a:pt x="7778" y="18238"/>
                </a:lnTo>
                <a:lnTo>
                  <a:pt x="10782" y="16612"/>
                </a:lnTo>
                <a:close/>
                <a:moveTo>
                  <a:pt x="7643" y="18534"/>
                </a:moveTo>
                <a:lnTo>
                  <a:pt x="13921" y="18534"/>
                </a:lnTo>
                <a:lnTo>
                  <a:pt x="10782" y="19661"/>
                </a:lnTo>
                <a:lnTo>
                  <a:pt x="7643" y="18534"/>
                </a:lnTo>
                <a:close/>
                <a:moveTo>
                  <a:pt x="7382" y="18773"/>
                </a:moveTo>
                <a:lnTo>
                  <a:pt x="10320" y="19828"/>
                </a:lnTo>
                <a:lnTo>
                  <a:pt x="6484" y="21207"/>
                </a:lnTo>
                <a:lnTo>
                  <a:pt x="7382" y="18773"/>
                </a:lnTo>
                <a:close/>
                <a:moveTo>
                  <a:pt x="14180" y="18773"/>
                </a:moveTo>
                <a:lnTo>
                  <a:pt x="15080" y="21207"/>
                </a:lnTo>
                <a:lnTo>
                  <a:pt x="11244" y="19828"/>
                </a:lnTo>
                <a:lnTo>
                  <a:pt x="14180" y="18773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58533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56" name="Git &amp; GitHub provide a free version control capability…"/>
          <p:cNvSpPr txBox="1"/>
          <p:nvPr/>
        </p:nvSpPr>
        <p:spPr>
          <a:xfrm>
            <a:off x="1064764" y="3806806"/>
            <a:ext cx="22730643" cy="90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Git &amp; GitHub provide a free version control capability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for easy collaboration and beta development of packages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you to tie into travis.ci, appveyor, codecov and other integrated testing platforms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RStudio allows you to easily integrate GitHub interactions within the IDE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9079134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creen Shot 2017-11-14 at 1.44.43 PM.png" descr="Screen Shot 2017-11-14 at 1.44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59" y="106572"/>
            <a:ext cx="10831082" cy="1350285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Bugs, suggested improvements, etc."/>
          <p:cNvSpPr txBox="1"/>
          <p:nvPr/>
        </p:nvSpPr>
        <p:spPr>
          <a:xfrm>
            <a:off x="1057916" y="796909"/>
            <a:ext cx="518206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SemiBold"/>
                <a:sym typeface="Gill Sans SemiBold"/>
              </a:rPr>
              <a:t>Bugs, suggested improvements, etc.</a:t>
            </a:r>
          </a:p>
        </p:txBody>
      </p:sp>
      <p:sp>
        <p:nvSpPr>
          <p:cNvPr id="361" name="Rectangle"/>
          <p:cNvSpPr/>
          <p:nvPr/>
        </p:nvSpPr>
        <p:spPr>
          <a:xfrm>
            <a:off x="7870245" y="494236"/>
            <a:ext cx="1270001" cy="639967"/>
          </a:xfrm>
          <a:prstGeom prst="rect">
            <a:avLst/>
          </a:prstGeom>
          <a:ln w="762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2" name="Collaborators"/>
          <p:cNvSpPr txBox="1"/>
          <p:nvPr/>
        </p:nvSpPr>
        <p:spPr>
          <a:xfrm>
            <a:off x="18144022" y="1965559"/>
            <a:ext cx="51820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AA79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AA7942"/>
                </a:solidFill>
                <a:effectLst/>
                <a:uLnTx/>
                <a:uFillTx/>
                <a:latin typeface="Gill Sans SemiBold"/>
                <a:sym typeface="Gill Sans SemiBold"/>
              </a:rPr>
              <a:t>Collaborators</a:t>
            </a:r>
          </a:p>
        </p:txBody>
      </p:sp>
      <p:sp>
        <p:nvSpPr>
          <p:cNvPr id="363" name="Rectangle"/>
          <p:cNvSpPr/>
          <p:nvPr/>
        </p:nvSpPr>
        <p:spPr>
          <a:xfrm>
            <a:off x="15294427" y="2077376"/>
            <a:ext cx="1806310" cy="639967"/>
          </a:xfrm>
          <a:prstGeom prst="rect">
            <a:avLst/>
          </a:prstGeom>
          <a:ln w="762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4" name="History"/>
          <p:cNvSpPr txBox="1"/>
          <p:nvPr/>
        </p:nvSpPr>
        <p:spPr>
          <a:xfrm>
            <a:off x="4227160" y="3196771"/>
            <a:ext cx="39408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93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Gill Sans SemiBold"/>
                <a:sym typeface="Gill Sans SemiBold"/>
              </a:rPr>
              <a:t>History</a:t>
            </a:r>
          </a:p>
        </p:txBody>
      </p:sp>
      <p:sp>
        <p:nvSpPr>
          <p:cNvPr id="365" name="Rectangle"/>
          <p:cNvSpPr/>
          <p:nvPr/>
        </p:nvSpPr>
        <p:spPr>
          <a:xfrm>
            <a:off x="7403535" y="2077376"/>
            <a:ext cx="1806310" cy="639967"/>
          </a:xfrm>
          <a:prstGeom prst="rect">
            <a:avLst/>
          </a:prstGeom>
          <a:ln w="762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6" name="Integrated testing"/>
          <p:cNvSpPr txBox="1"/>
          <p:nvPr/>
        </p:nvSpPr>
        <p:spPr>
          <a:xfrm>
            <a:off x="3687207" y="11020722"/>
            <a:ext cx="394088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Gill Sans SemiBold"/>
                <a:sym typeface="Gill Sans SemiBold"/>
              </a:rPr>
              <a:t>Integrated testing</a:t>
            </a:r>
          </a:p>
        </p:txBody>
      </p:sp>
      <p:sp>
        <p:nvSpPr>
          <p:cNvPr id="367" name="Rectangle"/>
          <p:cNvSpPr/>
          <p:nvPr/>
        </p:nvSpPr>
        <p:spPr>
          <a:xfrm>
            <a:off x="8365060" y="11619464"/>
            <a:ext cx="3288433" cy="428117"/>
          </a:xfrm>
          <a:prstGeom prst="rect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8" name="Package info for public"/>
          <p:cNvSpPr txBox="1"/>
          <p:nvPr/>
        </p:nvSpPr>
        <p:spPr>
          <a:xfrm>
            <a:off x="18144022" y="11351047"/>
            <a:ext cx="4619595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40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Gill Sans SemiBold"/>
                <a:sym typeface="Gill Sans SemiBold"/>
              </a:rPr>
              <a:t>Package info for public</a:t>
            </a:r>
          </a:p>
        </p:txBody>
      </p:sp>
      <p:sp>
        <p:nvSpPr>
          <p:cNvPr id="369" name="Line"/>
          <p:cNvSpPr/>
          <p:nvPr/>
        </p:nvSpPr>
        <p:spPr>
          <a:xfrm flipH="1">
            <a:off x="14716360" y="12183735"/>
            <a:ext cx="2960403" cy="451240"/>
          </a:xfrm>
          <a:prstGeom prst="line">
            <a:avLst/>
          </a:prstGeom>
          <a:ln w="50800">
            <a:solidFill>
              <a:srgbClr val="FF40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99895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72" name="To install a package already on GitHub, you must know the Username and Repository that the package resides in…"/>
          <p:cNvSpPr txBox="1"/>
          <p:nvPr/>
        </p:nvSpPr>
        <p:spPr>
          <a:xfrm>
            <a:off x="1064764" y="3301465"/>
            <a:ext cx="22730643" cy="776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install a package already on GitHub, you must know the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Username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Repository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that the package resides in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this information, the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install_github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will install the package on your computer.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Because of the size of most vignettes,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devtools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does not automatically download them from GitHub. If you want to include the vignette, you must add the argument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build_vignettes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= TRUE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start posting to GitHub, you will first need to install and set up Git, which is what you'll use to communicate with GitHub. Start by visiting </a:t>
            </a:r>
            <a:r>
              <a:rPr kumimoji="0" sz="4600" b="0" i="0" u="sng" strike="noStrike" kern="0" cap="none" spc="0" normalizeH="0" baseline="0" noProof="0" dirty="0">
                <a:ln>
                  <a:noFill/>
                </a:ln>
                <a:solidFill>
                  <a:srgbClr val="1431F5"/>
                </a:solidFill>
                <a:effectLst/>
                <a:uLnTx/>
                <a:uFillTx/>
                <a:latin typeface="Gill Sans Light"/>
                <a:sym typeface="Gill Sans Light"/>
              </a:rPr>
              <a:t>http://git-scm.com/download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installing Git for your system. </a:t>
            </a:r>
          </a:p>
        </p:txBody>
      </p:sp>
      <p:sp>
        <p:nvSpPr>
          <p:cNvPr id="373" name="# download package from GitHub…"/>
          <p:cNvSpPr txBox="1">
            <a:spLocks noGrp="1"/>
          </p:cNvSpPr>
          <p:nvPr>
            <p:ph type="body" sz="quarter" idx="1"/>
          </p:nvPr>
        </p:nvSpPr>
        <p:spPr>
          <a:xfrm>
            <a:off x="-63488" y="11243275"/>
            <a:ext cx="20454785" cy="194452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download package from GitHub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install_github</a:t>
            </a:r>
            <a:r>
              <a:rPr sz="4000" dirty="0"/>
              <a:t>(</a:t>
            </a:r>
            <a:r>
              <a:rPr sz="4000" dirty="0">
                <a:solidFill>
                  <a:srgbClr val="028C00"/>
                </a:solidFill>
              </a:rPr>
              <a:t>“Username/Repository”</a:t>
            </a:r>
            <a:r>
              <a:rPr sz="4000" dirty="0"/>
              <a:t>, </a:t>
            </a:r>
            <a:r>
              <a:rPr sz="4000" dirty="0" err="1"/>
              <a:t>build_vignettes</a:t>
            </a:r>
            <a:r>
              <a:rPr sz="4000" dirty="0"/>
              <a:t> =</a:t>
            </a:r>
            <a:r>
              <a:rPr sz="4000" dirty="0">
                <a:solidFill>
                  <a:srgbClr val="028C00"/>
                </a:solidFill>
              </a:rPr>
              <a:t> </a:t>
            </a:r>
            <a:r>
              <a:rPr sz="4000" dirty="0">
                <a:solidFill>
                  <a:srgbClr val="B59BEA"/>
                </a:solidFill>
              </a:rPr>
              <a:t>TRUE</a:t>
            </a:r>
            <a:r>
              <a:rPr sz="4000" dirty="0"/>
              <a:t>)</a:t>
            </a:r>
            <a:endParaRPr dirty="0"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356113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onnecting to Git &amp;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 to Git &amp; GitHub</a:t>
            </a:r>
          </a:p>
        </p:txBody>
      </p:sp>
      <p:sp>
        <p:nvSpPr>
          <p:cNvPr id="377" name="Not enough time!"/>
          <p:cNvSpPr txBox="1"/>
          <p:nvPr/>
        </p:nvSpPr>
        <p:spPr>
          <a:xfrm>
            <a:off x="1064764" y="4201648"/>
            <a:ext cx="22770412" cy="2040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10000">
                <a:solidFill>
                  <a:srgbClr val="5A5F5E"/>
                </a:solidFill>
              </a:defRPr>
            </a:lvl1pPr>
          </a:lstStyle>
          <a:p>
            <a:pPr marL="457200" marR="0" lvl="0" indent="-45720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10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Not enough time!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686" y="6799998"/>
            <a:ext cx="5260568" cy="6901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85989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itial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main package components</a:t>
            </a:r>
            <a:endParaRPr dirty="0"/>
          </a:p>
        </p:txBody>
      </p:sp>
      <p:pic>
        <p:nvPicPr>
          <p:cNvPr id="165" name="Screen Shot 2017-11-13 at 8.02.53 AM.png" descr="Screen Shot 2017-11-13 at 8.02.5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10" y="3866826"/>
            <a:ext cx="14607424" cy="939497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Every R package has at least 3 main components:…"/>
          <p:cNvSpPr txBox="1"/>
          <p:nvPr/>
        </p:nvSpPr>
        <p:spPr>
          <a:xfrm>
            <a:off x="16120146" y="4005784"/>
            <a:ext cx="7723653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Every R package has </a:t>
            </a:r>
            <a:r>
              <a:rPr lang="en-US" dirty="0"/>
              <a:t>three</a:t>
            </a:r>
            <a:r>
              <a:rPr dirty="0"/>
              <a:t> main components:</a:t>
            </a:r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DESCRIPTION file</a:t>
            </a:r>
            <a:endParaRPr lang="en-US" dirty="0"/>
          </a:p>
          <a:p>
            <a:pPr marL="833437" indent="-833437" algn="l" defTabSz="457200">
              <a:spcBef>
                <a:spcPts val="3000"/>
              </a:spcBef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NAMESPACE file</a:t>
            </a:r>
            <a:endParaRPr dirty="0"/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An </a:t>
            </a:r>
            <a:r>
              <a:rPr dirty="0"/>
              <a:t>R</a:t>
            </a:r>
            <a:r>
              <a:rPr lang="en-US" dirty="0"/>
              <a:t>/</a:t>
            </a:r>
            <a:r>
              <a:rPr dirty="0"/>
              <a:t> directory</a:t>
            </a:r>
            <a:r>
              <a:rPr lang="en-US" dirty="0"/>
              <a:t> containing R code/functions</a:t>
            </a:r>
            <a:endParaRPr dirty="0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1" name="The centralized R package-hosting websit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centralized R package-hosting website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install.packages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automatically downloads packages from CRAN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Designed to ensure high package quality and functionality on all systems and versions of R, including legacy, current, and devel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Screen Shot 2017-11-14 at 2.03.26 PM.png" descr="Screen Shot 2017-11-14 at 2.03.2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738" y="4466515"/>
            <a:ext cx="10497901" cy="71983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5128218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6" name="Before uploading to CRAN, your package must be checked for bugs…"/>
          <p:cNvSpPr txBox="1"/>
          <p:nvPr/>
        </p:nvSpPr>
        <p:spPr>
          <a:xfrm>
            <a:off x="1064764" y="3301465"/>
            <a:ext cx="183067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Before uploading to CRAN, your package must be checked for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check function from devtools will simulate the CRAN check for your system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Goal is to have:   0 errors | 0 warnings | 0 notes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-44242" y="8642483"/>
            <a:ext cx="13123242" cy="298171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devtools::build_win()</a:t>
            </a:r>
          </a:p>
        </p:txBody>
      </p:sp>
      <p:sp>
        <p:nvSpPr>
          <p:cNvPr id="389" name="Often, notes can be justifiable (i.e. “R under development (unstable)”)"/>
          <p:cNvSpPr txBox="1"/>
          <p:nvPr/>
        </p:nvSpPr>
        <p:spPr>
          <a:xfrm>
            <a:off x="14841016" y="7764955"/>
            <a:ext cx="913152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433FF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Often, notes can be justifiable (i.e. </a:t>
            </a: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“R under development (unstable)”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</p:txBody>
      </p:sp>
      <p:sp>
        <p:nvSpPr>
          <p:cNvPr id="390" name="Line"/>
          <p:cNvSpPr/>
          <p:nvPr/>
        </p:nvSpPr>
        <p:spPr>
          <a:xfrm flipH="1" flipV="1">
            <a:off x="13938327" y="7032742"/>
            <a:ext cx="1252249" cy="670465"/>
          </a:xfrm>
          <a:prstGeom prst="line">
            <a:avLst/>
          </a:prstGeom>
          <a:ln w="508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9614439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93" name="If your checks pass, create a cran-comments.md file"/>
          <p:cNvSpPr txBox="1"/>
          <p:nvPr/>
        </p:nvSpPr>
        <p:spPr>
          <a:xfrm>
            <a:off x="1064764" y="3301465"/>
            <a:ext cx="18306790" cy="223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your checks pass, create a cran-comments.md file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devtools::use_cran_comments()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32633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devtools::use_cran_comments()</a:t>
            </a:r>
          </a:p>
        </p:txBody>
      </p:sp>
      <p:pic>
        <p:nvPicPr>
          <p:cNvPr id="396" name="Screen Shot 2017-11-14 at 2.15.31 PM.png" descr="Screen Shot 2017-11-14 at 2.15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480" y="7462307"/>
            <a:ext cx="8560240" cy="6084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Screen Shot 2017-11-14 at 2.16.26 PM.png" descr="Screen Shot 2017-11-14 at 2.16.26 PM.png"/>
          <p:cNvPicPr>
            <a:picLocks noChangeAspect="1"/>
          </p:cNvPicPr>
          <p:nvPr/>
        </p:nvPicPr>
        <p:blipFill>
          <a:blip r:embed="rId4"/>
          <a:srcRect r="25729"/>
          <a:stretch>
            <a:fillRect/>
          </a:stretch>
        </p:blipFill>
        <p:spPr>
          <a:xfrm>
            <a:off x="13836253" y="7297047"/>
            <a:ext cx="7989255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Initial Comments"/>
          <p:cNvSpPr txBox="1"/>
          <p:nvPr/>
        </p:nvSpPr>
        <p:spPr>
          <a:xfrm>
            <a:off x="3751603" y="6426199"/>
            <a:ext cx="48919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Initial Comments</a:t>
            </a:r>
          </a:p>
        </p:txBody>
      </p:sp>
      <p:sp>
        <p:nvSpPr>
          <p:cNvPr id="399" name="Version Update Comments"/>
          <p:cNvSpPr txBox="1"/>
          <p:nvPr/>
        </p:nvSpPr>
        <p:spPr>
          <a:xfrm>
            <a:off x="13991710" y="6426199"/>
            <a:ext cx="767818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Version Update Comments</a:t>
            </a:r>
          </a:p>
        </p:txBody>
      </p:sp>
    </p:spTree>
    <p:extLst>
      <p:ext uri="{BB962C8B-B14F-4D97-AF65-F5344CB8AC3E}">
        <p14:creationId xmlns:p14="http://schemas.microsoft.com/office/powerpoint/2010/main" val="12426168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402" name="When you are ready to submit, run one of the following:…"/>
          <p:cNvSpPr txBox="1"/>
          <p:nvPr/>
        </p:nvSpPr>
        <p:spPr>
          <a:xfrm>
            <a:off x="1064764" y="3301465"/>
            <a:ext cx="18306790" cy="870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to submit, run one of the following: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will receive an email asking to confirm submission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Click link and wait for feedback!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devtools::release()…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707573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devtools::release()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devtools::submit()</a:t>
            </a:r>
          </a:p>
        </p:txBody>
      </p:sp>
      <p:pic>
        <p:nvPicPr>
          <p:cNvPr id="405" name="Screen Shot 2017-11-14 at 2.21.47 PM.png" descr="Screen Shot 2017-11-14 at 2.21.4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597" y="4423244"/>
            <a:ext cx="8636001" cy="8394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16116736" y="6896776"/>
            <a:ext cx="7626414" cy="70014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6551002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Expand the capability of your package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Expand the capability of your package</a:t>
            </a:r>
          </a:p>
        </p:txBody>
      </p:sp>
      <p:sp>
        <p:nvSpPr>
          <p:cNvPr id="409" name="Programming 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Programming Exercise</a:t>
            </a:r>
          </a:p>
        </p:txBody>
      </p:sp>
      <p:sp>
        <p:nvSpPr>
          <p:cNvPr id="410" name="Light Bulb"/>
          <p:cNvSpPr/>
          <p:nvPr/>
        </p:nvSpPr>
        <p:spPr>
          <a:xfrm>
            <a:off x="15530808" y="1050479"/>
            <a:ext cx="6698613" cy="1161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0621973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13" name="Add any custom functions you have to your personal packag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Add any custom functions you have to your personal package.</a:t>
            </a:r>
          </a:p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If you don’t have any, practice by incorporating the stat functions in the package-functions.R file.</a:t>
            </a:r>
          </a:p>
        </p:txBody>
      </p:sp>
    </p:spTree>
    <p:extLst>
      <p:ext uri="{BB962C8B-B14F-4D97-AF65-F5344CB8AC3E}">
        <p14:creationId xmlns:p14="http://schemas.microsoft.com/office/powerpoint/2010/main" val="2792937295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what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what to remember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774447" y="191864"/>
            <a:ext cx="13447940" cy="134479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222808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ackage Creation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 Creation Process</a:t>
            </a:r>
          </a:p>
        </p:txBody>
      </p:sp>
      <p:graphicFrame>
        <p:nvGraphicFramePr>
          <p:cNvPr id="419" name="Table"/>
          <p:cNvGraphicFramePr/>
          <p:nvPr/>
        </p:nvGraphicFramePr>
        <p:xfrm>
          <a:off x="1306857" y="3249638"/>
          <a:ext cx="21770285" cy="1003611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61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373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Phase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Start New Project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Initialize container for holding functions and documentation files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Functions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Write code for what the package will do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Documentation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Describe how to use the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Testing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Check that changes and updates don’t affect other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a Vignette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Describe in more detail the vision for the package and how it could be utilized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Deploy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Host your package on your machine, GitHub, or CRAN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273439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learn m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more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04" y="3906204"/>
            <a:ext cx="6648622" cy="872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7-11-14 at 2.25.15 PM.png" descr="Screen Shot 2017-11-14 at 2.25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311" y="3498850"/>
            <a:ext cx="12369801" cy="9537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1579274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Questions"/>
          <p:cNvSpPr txBox="1">
            <a:spLocks noGrp="1"/>
          </p:cNvSpPr>
          <p:nvPr>
            <p:ph type="title"/>
          </p:nvPr>
        </p:nvSpPr>
        <p:spPr>
          <a:xfrm>
            <a:off x="666750" y="639440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Questions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13545</TotalTime>
  <Words>6307</Words>
  <Application>Microsoft Office PowerPoint</Application>
  <PresentationFormat>Custom</PresentationFormat>
  <Paragraphs>774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Cambria Math</vt:lpstr>
      <vt:lpstr>Courier New</vt:lpstr>
      <vt:lpstr>Gill Sans</vt:lpstr>
      <vt:lpstr>Gill Sans Light</vt:lpstr>
      <vt:lpstr>Gill Sans Nova Light</vt:lpstr>
      <vt:lpstr>Gill Sans SemiBold</vt:lpstr>
      <vt:lpstr>Helvetica Neue</vt:lpstr>
      <vt:lpstr>Monaco</vt:lpstr>
      <vt:lpstr>Showroom</vt:lpstr>
      <vt:lpstr>R PACKAGE WRITING</vt:lpstr>
      <vt:lpstr>what is a package</vt:lpstr>
      <vt:lpstr>why we use packages</vt:lpstr>
      <vt:lpstr>prerequisites</vt:lpstr>
      <vt:lpstr>packages required</vt:lpstr>
      <vt:lpstr>proper environment</vt:lpstr>
      <vt:lpstr>Creating the framework</vt:lpstr>
      <vt:lpstr>Setting up an r package Project</vt:lpstr>
      <vt:lpstr>main package components</vt:lpstr>
      <vt:lpstr>Other package components</vt:lpstr>
      <vt:lpstr>DESCRIPTION &amp; NAMESPACE </vt:lpstr>
      <vt:lpstr>Description File</vt:lpstr>
      <vt:lpstr>WHAT'S IN A NAME(SPACE)?</vt:lpstr>
      <vt:lpstr>Your turn!</vt:lpstr>
      <vt:lpstr>Packaging Functions</vt:lpstr>
      <vt:lpstr>Writing user defined Functions</vt:lpstr>
      <vt:lpstr>some things to remember</vt:lpstr>
      <vt:lpstr>function Fundamentals</vt:lpstr>
      <vt:lpstr>when to write functions</vt:lpstr>
      <vt:lpstr>when to write functions</vt:lpstr>
      <vt:lpstr>function overview</vt:lpstr>
      <vt:lpstr>defining your own function</vt:lpstr>
      <vt:lpstr>defining your own function</vt:lpstr>
      <vt:lpstr>anatomy of a function</vt:lpstr>
      <vt:lpstr>function output</vt:lpstr>
      <vt:lpstr>function output</vt:lpstr>
      <vt:lpstr>Your turn!</vt:lpstr>
      <vt:lpstr>solution</vt:lpstr>
      <vt:lpstr>lexical scoping rules</vt:lpstr>
      <vt:lpstr>handling arguments</vt:lpstr>
      <vt:lpstr>Calling arguments in different ways</vt:lpstr>
      <vt:lpstr>setting default arguments</vt:lpstr>
      <vt:lpstr>ordering arguments</vt:lpstr>
      <vt:lpstr>Your turn!</vt:lpstr>
      <vt:lpstr>solution</vt:lpstr>
      <vt:lpstr>Your turn!</vt:lpstr>
      <vt:lpstr>solution</vt:lpstr>
      <vt:lpstr>Your turn!</vt:lpstr>
      <vt:lpstr>solution</vt:lpstr>
      <vt:lpstr>solution</vt:lpstr>
      <vt:lpstr>Your turn!</vt:lpstr>
      <vt:lpstr>solution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Your turn!</vt:lpstr>
      <vt:lpstr>documenting functions</vt:lpstr>
      <vt:lpstr>CONSTRUCTING HELP FILES</vt:lpstr>
      <vt:lpstr>test drive your function</vt:lpstr>
      <vt:lpstr>common workflow</vt:lpstr>
      <vt:lpstr>Adding example data</vt:lpstr>
      <vt:lpstr>Setting up the data</vt:lpstr>
      <vt:lpstr>Setting up the data</vt:lpstr>
      <vt:lpstr>Integrated testing</vt:lpstr>
      <vt:lpstr>Description File</vt:lpstr>
      <vt:lpstr>Description File</vt:lpstr>
      <vt:lpstr>creating a test</vt:lpstr>
      <vt:lpstr>constructing tests</vt:lpstr>
      <vt:lpstr>constructing tests</vt:lpstr>
      <vt:lpstr>constructing tests</vt:lpstr>
      <vt:lpstr>constructing tests</vt:lpstr>
      <vt:lpstr>running tests</vt:lpstr>
      <vt:lpstr>Your turn!</vt:lpstr>
      <vt:lpstr>Solution</vt:lpstr>
      <vt:lpstr>take-away</vt:lpstr>
      <vt:lpstr>take-away</vt:lpstr>
      <vt:lpstr>Vignette</vt:lpstr>
      <vt:lpstr>Learning about your package</vt:lpstr>
      <vt:lpstr>creating a vignette</vt:lpstr>
      <vt:lpstr>creating a vignette</vt:lpstr>
      <vt:lpstr>creating a vignette</vt:lpstr>
      <vt:lpstr>Your turn!</vt:lpstr>
      <vt:lpstr>Local Deployment</vt:lpstr>
      <vt:lpstr>before sharing!</vt:lpstr>
      <vt:lpstr>Creating the source file</vt:lpstr>
      <vt:lpstr>Loading a source file</vt:lpstr>
      <vt:lpstr>Your turn!</vt:lpstr>
      <vt:lpstr>Public Deployment</vt:lpstr>
      <vt:lpstr>Hosting on GitHub</vt:lpstr>
      <vt:lpstr>PowerPoint Presentation</vt:lpstr>
      <vt:lpstr>Hosting on GitHub</vt:lpstr>
      <vt:lpstr>Connecting to Git &amp; GitHub</vt:lpstr>
      <vt:lpstr>Hosting on CRAN</vt:lpstr>
      <vt:lpstr>Hosting on CRAN</vt:lpstr>
      <vt:lpstr>Hosting on CRAN</vt:lpstr>
      <vt:lpstr>Hosting on CRAN</vt:lpstr>
      <vt:lpstr>Programming Exercise</vt:lpstr>
      <vt:lpstr>Your turn!</vt:lpstr>
      <vt:lpstr>what to remember</vt:lpstr>
      <vt:lpstr>Package Creation Process</vt:lpstr>
      <vt:lpstr>learn more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PACKAGE WRITING</dc:title>
  <dc:creator>Jason Freels</dc:creator>
  <cp:lastModifiedBy>Jason Freels</cp:lastModifiedBy>
  <cp:revision>69</cp:revision>
  <dcterms:modified xsi:type="dcterms:W3CDTF">2020-01-27T12:47:07Z</dcterms:modified>
</cp:coreProperties>
</file>